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handoutMasterIdLst>
    <p:handoutMasterId r:id="rId25"/>
  </p:handoutMasterIdLst>
  <p:sldIdLst>
    <p:sldId id="256" r:id="rId2"/>
    <p:sldId id="319" r:id="rId3"/>
    <p:sldId id="291" r:id="rId4"/>
    <p:sldId id="343" r:id="rId5"/>
    <p:sldId id="344" r:id="rId6"/>
    <p:sldId id="320" r:id="rId7"/>
    <p:sldId id="261" r:id="rId8"/>
    <p:sldId id="345" r:id="rId9"/>
    <p:sldId id="346" r:id="rId10"/>
    <p:sldId id="310" r:id="rId11"/>
    <p:sldId id="323" r:id="rId12"/>
    <p:sldId id="342" r:id="rId13"/>
    <p:sldId id="311" r:id="rId14"/>
    <p:sldId id="348" r:id="rId15"/>
    <p:sldId id="318" r:id="rId16"/>
    <p:sldId id="313" r:id="rId17"/>
    <p:sldId id="316" r:id="rId18"/>
    <p:sldId id="314" r:id="rId19"/>
    <p:sldId id="312" r:id="rId20"/>
    <p:sldId id="260" r:id="rId21"/>
    <p:sldId id="317" r:id="rId22"/>
    <p:sldId id="34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5B6E5"/>
    <a:srgbClr val="8DB4E3"/>
    <a:srgbClr val="92B573"/>
    <a:srgbClr val="D390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895"/>
    <p:restoredTop sz="70472"/>
  </p:normalViewPr>
  <p:slideViewPr>
    <p:cSldViewPr snapToGrid="0" snapToObjects="1">
      <p:cViewPr varScale="1">
        <p:scale>
          <a:sx n="76" d="100"/>
          <a:sy n="76" d="100"/>
        </p:scale>
        <p:origin x="224" y="232"/>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88389790-147C-7748-A8A1-65FAC8A20F72}" type="datetimeFigureOut">
              <a:rPr lang="en-US" smtClean="0"/>
              <a:t>7/13/19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tiff>
</file>

<file path=ppt/media/image11.tiff>
</file>

<file path=ppt/media/image12.png>
</file>

<file path=ppt/media/image13.png>
</file>

<file path=ppt/media/image14.png>
</file>

<file path=ppt/media/image15.tif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tiff>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48CB77B6-7185-9642-B594-FCD5D893C7A0}" type="datetimeFigureOut">
              <a:rPr lang="en-US" smtClean="0"/>
              <a:t>7/13/19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session we will focus on modeling. But, in the process,</a:t>
            </a:r>
            <a:r>
              <a:rPr lang="en-US" baseline="0" dirty="0"/>
              <a:t> we will do a lot more data transformation</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3</a:t>
            </a:fld>
            <a:endParaRPr lang="en-US"/>
          </a:p>
        </p:txBody>
      </p:sp>
    </p:spTree>
    <p:extLst>
      <p:ext uri="{BB962C8B-B14F-4D97-AF65-F5344CB8AC3E}">
        <p14:creationId xmlns:p14="http://schemas.microsoft.com/office/powerpoint/2010/main" val="646124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6: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Data appeared non-normally distributed</a:t>
            </a:r>
            <a:r>
              <a:rPr lang="en-US" baseline="0" dirty="0"/>
              <a:t> with a rightward skew, so we see that our mean is higher than our median (as it is shifted right by rarer, high values).</a:t>
            </a:r>
            <a:endParaRPr dirty="0"/>
          </a:p>
        </p:txBody>
      </p:sp>
      <p:sp>
        <p:nvSpPr>
          <p:cNvPr id="222" name="Google Shape;222;p16: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00404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 has functions for</a:t>
            </a:r>
            <a:r>
              <a:rPr lang="en-US" baseline="0" dirty="0"/>
              <a:t> common statistical tests</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17</a:t>
            </a:fld>
            <a:endParaRPr lang="en-US"/>
          </a:p>
        </p:txBody>
      </p:sp>
    </p:spTree>
    <p:extLst>
      <p:ext uri="{BB962C8B-B14F-4D97-AF65-F5344CB8AC3E}">
        <p14:creationId xmlns:p14="http://schemas.microsoft.com/office/powerpoint/2010/main" val="1399488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Mann-Whitney U-test</a:t>
            </a:r>
            <a:r>
              <a:rPr lang="en-US" baseline="0" dirty="0"/>
              <a:t> or Wilcoxon rank-sum test evaluates the null hypothesis that a randomly sampled value from group 1 is equally likely to be greater than or less than a randomly sampled value from group 2. It tests whether the distribution of values in each group is the same</a:t>
            </a:r>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18</a:t>
            </a:fld>
            <a:endParaRPr lang="en-US"/>
          </a:p>
        </p:txBody>
      </p:sp>
    </p:spTree>
    <p:extLst>
      <p:ext uri="{BB962C8B-B14F-4D97-AF65-F5344CB8AC3E}">
        <p14:creationId xmlns:p14="http://schemas.microsoft.com/office/powerpoint/2010/main" val="1769989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6: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u="sng" dirty="0"/>
              <a:t>Interpretation:</a:t>
            </a:r>
            <a:r>
              <a:rPr lang="en-US" baseline="0" dirty="0"/>
              <a:t> </a:t>
            </a:r>
            <a:r>
              <a:rPr lang="en-US" dirty="0"/>
              <a:t>Results do not provide evidence for a difference</a:t>
            </a:r>
            <a:r>
              <a:rPr lang="en-US" baseline="0" dirty="0"/>
              <a:t> in the number of tests ordered per patient between these two departments. P-value is not significant. Effect size estimate is very low (-4 x10^-5)</a:t>
            </a:r>
            <a:endParaRPr dirty="0"/>
          </a:p>
        </p:txBody>
      </p:sp>
      <p:sp>
        <p:nvSpPr>
          <p:cNvPr id="222" name="Google Shape;222;p16: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58563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6: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Kruskal</a:t>
            </a:r>
            <a:r>
              <a:rPr lang="en-US" dirty="0"/>
              <a:t>-Wallis test evaluates how likely it is that the distributions</a:t>
            </a:r>
            <a:r>
              <a:rPr lang="en-US" baseline="0" dirty="0"/>
              <a:t> in the groups originate from the same distribution.</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u="sng" baseline="0" dirty="0"/>
              <a:t>Interpretation:</a:t>
            </a:r>
            <a:r>
              <a:rPr lang="en-US" baseline="0" dirty="0"/>
              <a:t> Results suggest the </a:t>
            </a:r>
            <a:r>
              <a:rPr lang="en-US" baseline="0" dirty="0" err="1"/>
              <a:t>pt</a:t>
            </a:r>
            <a:r>
              <a:rPr lang="en-US" baseline="0" dirty="0"/>
              <a:t> order counts are differently distributed in at least one of these departments</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Note:</a:t>
            </a:r>
          </a:p>
          <a:p>
            <a:pPr marL="171450" lvl="0" indent="-171450" algn="l" rtl="0">
              <a:spcBef>
                <a:spcPts val="0"/>
              </a:spcBef>
              <a:spcAft>
                <a:spcPts val="0"/>
              </a:spcAft>
              <a:buFontTx/>
              <a:buChar char="-"/>
            </a:pPr>
            <a:r>
              <a:rPr lang="en-US" baseline="0" dirty="0"/>
              <a:t>The `.` is a shortcut to refer to the data frame that is passed by the pipe operator %&gt;%. This `.` is implied in </a:t>
            </a:r>
            <a:r>
              <a:rPr lang="en-US" baseline="0" dirty="0" err="1"/>
              <a:t>tidyverse</a:t>
            </a:r>
            <a:r>
              <a:rPr lang="en-US" baseline="0" dirty="0"/>
              <a:t> functions, but needs to be explicitly passed as a value for many other functions</a:t>
            </a:r>
          </a:p>
          <a:p>
            <a:pPr marL="171450" lvl="0" indent="-171450" algn="l" rtl="0">
              <a:spcBef>
                <a:spcPts val="0"/>
              </a:spcBef>
              <a:spcAft>
                <a:spcPts val="0"/>
              </a:spcAft>
              <a:buFontTx/>
              <a:buChar char="-"/>
            </a:pPr>
            <a:r>
              <a:rPr lang="en-US" baseline="0" dirty="0"/>
              <a:t>The </a:t>
            </a:r>
            <a:r>
              <a:rPr lang="en-US" i="1" baseline="0" dirty="0"/>
              <a:t>factor</a:t>
            </a:r>
            <a:r>
              <a:rPr lang="en-US" i="0" baseline="0" dirty="0"/>
              <a:t> function converts the </a:t>
            </a:r>
            <a:r>
              <a:rPr lang="en-US" i="1" baseline="0" dirty="0"/>
              <a:t>department</a:t>
            </a:r>
            <a:r>
              <a:rPr lang="en-US" i="0" baseline="0" dirty="0"/>
              <a:t> variable from a character string to a factor. This data type is necessary for the grouping variable in the </a:t>
            </a:r>
            <a:r>
              <a:rPr lang="en-US" i="1" baseline="0" dirty="0" err="1"/>
              <a:t>kruskal.test</a:t>
            </a:r>
            <a:r>
              <a:rPr lang="en-US" i="0" baseline="0" dirty="0"/>
              <a:t> function</a:t>
            </a:r>
          </a:p>
          <a:p>
            <a:pPr marL="171450" lvl="0" indent="-171450" algn="l" rtl="0">
              <a:spcBef>
                <a:spcPts val="0"/>
              </a:spcBef>
              <a:spcAft>
                <a:spcPts val="0"/>
              </a:spcAft>
              <a:buFontTx/>
              <a:buChar char="-"/>
            </a:pPr>
            <a:r>
              <a:rPr lang="en-US" i="0" baseline="0" dirty="0"/>
              <a:t>Would have been more efficient to apply the filter before the </a:t>
            </a:r>
            <a:r>
              <a:rPr lang="en-US" i="0" baseline="0" dirty="0" err="1"/>
              <a:t>group_by</a:t>
            </a:r>
            <a:r>
              <a:rPr lang="en-US" i="0" baseline="0" dirty="0"/>
              <a:t>-summarize</a:t>
            </a:r>
            <a:endParaRPr dirty="0"/>
          </a:p>
        </p:txBody>
      </p:sp>
      <p:sp>
        <p:nvSpPr>
          <p:cNvPr id="222" name="Google Shape;222;p16: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53028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4</a:t>
            </a:fld>
            <a:endParaRPr lang="en-US"/>
          </a:p>
        </p:txBody>
      </p:sp>
    </p:spTree>
    <p:extLst>
      <p:ext uri="{BB962C8B-B14F-4D97-AF65-F5344CB8AC3E}">
        <p14:creationId xmlns:p14="http://schemas.microsoft.com/office/powerpoint/2010/main" val="3411426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6: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Finally</a:t>
            </a:r>
            <a:r>
              <a:rPr lang="en-US" baseline="0" dirty="0"/>
              <a:t>, the second </a:t>
            </a:r>
            <a:r>
              <a:rPr lang="en-US" i="1" baseline="0" dirty="0"/>
              <a:t>summarize()</a:t>
            </a:r>
            <a:r>
              <a:rPr lang="en-US" baseline="0" dirty="0"/>
              <a:t> calculates the </a:t>
            </a:r>
            <a:r>
              <a:rPr lang="en-US" i="1" baseline="0" dirty="0"/>
              <a:t>mean</a:t>
            </a:r>
            <a:r>
              <a:rPr lang="en-US" baseline="0" dirty="0"/>
              <a:t> </a:t>
            </a:r>
            <a:r>
              <a:rPr lang="en-US" i="1" baseline="0" dirty="0" err="1"/>
              <a:t>order_count</a:t>
            </a:r>
            <a:r>
              <a:rPr lang="en-US" baseline="0" dirty="0"/>
              <a:t> across patients separately within each </a:t>
            </a:r>
            <a:r>
              <a:rPr lang="en-US" i="1" baseline="0" dirty="0"/>
              <a:t>department</a:t>
            </a:r>
            <a:r>
              <a:rPr lang="en-US" baseline="0" dirty="0"/>
              <a:t> (group). The final result is an ungrouped data frame, because the second </a:t>
            </a:r>
            <a:r>
              <a:rPr lang="en-US" i="1" baseline="0" dirty="0"/>
              <a:t>summarize()</a:t>
            </a:r>
            <a:r>
              <a:rPr lang="en-US" baseline="0" dirty="0"/>
              <a:t> rolls up the </a:t>
            </a:r>
            <a:r>
              <a:rPr lang="en-US" i="1" baseline="0" dirty="0"/>
              <a:t>department </a:t>
            </a:r>
            <a:r>
              <a:rPr lang="en-US" baseline="0" dirty="0"/>
              <a:t>groups.</a:t>
            </a:r>
            <a:endParaRPr dirty="0"/>
          </a:p>
        </p:txBody>
      </p:sp>
      <p:sp>
        <p:nvSpPr>
          <p:cNvPr id="222" name="Google Shape;222;p16: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8590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 R may not have all the functions you need for more advanced calculations</a:t>
            </a:r>
          </a:p>
          <a:p>
            <a:endParaRPr lang="en-US" dirty="0"/>
          </a:p>
        </p:txBody>
      </p:sp>
      <p:sp>
        <p:nvSpPr>
          <p:cNvPr id="4" name="Slide Number Placeholder 3"/>
          <p:cNvSpPr>
            <a:spLocks noGrp="1"/>
          </p:cNvSpPr>
          <p:nvPr>
            <p:ph type="sldNum" sz="quarter" idx="5"/>
          </p:nvPr>
        </p:nvSpPr>
        <p:spPr/>
        <p:txBody>
          <a:bodyPr/>
          <a:lstStyle/>
          <a:p>
            <a:fld id="{0A193586-FEB5-7C43-8F44-7EFAE4EECA28}" type="slidenum">
              <a:rPr lang="en-US" smtClean="0"/>
              <a:t>8</a:t>
            </a:fld>
            <a:endParaRPr lang="en-US"/>
          </a:p>
        </p:txBody>
      </p:sp>
    </p:spTree>
    <p:extLst>
      <p:ext uri="{BB962C8B-B14F-4D97-AF65-F5344CB8AC3E}">
        <p14:creationId xmlns:p14="http://schemas.microsoft.com/office/powerpoint/2010/main" val="19193946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6: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Underlying question: </a:t>
            </a:r>
          </a:p>
          <a:p>
            <a:pPr marL="0" lvl="0" indent="0" algn="l" rtl="0">
              <a:spcBef>
                <a:spcPts val="0"/>
              </a:spcBef>
              <a:spcAft>
                <a:spcPts val="0"/>
              </a:spcAft>
              <a:buNone/>
            </a:pPr>
            <a:r>
              <a:rPr lang="en-US" dirty="0"/>
              <a:t>Is the distribution of the count of orders per patient different in the Internal Medicine and Family Medicine clinics?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Here we calculate</a:t>
            </a:r>
            <a:r>
              <a:rPr lang="en-US" baseline="0" dirty="0"/>
              <a:t> order counts for all department-</a:t>
            </a:r>
            <a:r>
              <a:rPr lang="en-US" baseline="0" dirty="0" err="1"/>
              <a:t>patient_id</a:t>
            </a:r>
            <a:r>
              <a:rPr lang="en-US" baseline="0" dirty="0"/>
              <a:t> combinations and then only keep 2 specific departments. As we said before, this would be more efficient if the </a:t>
            </a:r>
            <a:r>
              <a:rPr lang="en-US" i="1" baseline="0" dirty="0"/>
              <a:t>filter()</a:t>
            </a:r>
            <a:r>
              <a:rPr lang="en-US" i="0" baseline="0" dirty="0"/>
              <a:t> were applied before the </a:t>
            </a:r>
            <a:r>
              <a:rPr lang="en-US" i="0" baseline="0" dirty="0" err="1"/>
              <a:t>group_by</a:t>
            </a:r>
            <a:r>
              <a:rPr lang="en-US" i="0" baseline="0" dirty="0"/>
              <a:t>()-summarize()</a:t>
            </a:r>
          </a:p>
          <a:p>
            <a:pPr marL="0" lvl="0" indent="0" algn="l" rtl="0">
              <a:spcBef>
                <a:spcPts val="0"/>
              </a:spcBef>
              <a:spcAft>
                <a:spcPts val="0"/>
              </a:spcAft>
              <a:buNone/>
            </a:pPr>
            <a:endParaRPr lang="en-US" i="0" baseline="0" dirty="0"/>
          </a:p>
          <a:p>
            <a:pPr marL="0" lvl="0" indent="0" algn="l" rtl="0">
              <a:spcBef>
                <a:spcPts val="0"/>
              </a:spcBef>
              <a:spcAft>
                <a:spcPts val="0"/>
              </a:spcAft>
              <a:buNone/>
            </a:pPr>
            <a:r>
              <a:rPr lang="en-US" i="0" baseline="0" dirty="0"/>
              <a:t>Also, note the use of the function </a:t>
            </a:r>
            <a:r>
              <a:rPr lang="en-US" i="1" baseline="0" dirty="0"/>
              <a:t>ungroup()</a:t>
            </a:r>
            <a:r>
              <a:rPr lang="en-US" i="0" baseline="0" dirty="0"/>
              <a:t>. This does what is sounds like. It undoes or rolls up all groups, returning an ungrouped data frame. This is necessary in this code chunk, because </a:t>
            </a:r>
            <a:r>
              <a:rPr lang="en-US" i="1" baseline="0" dirty="0"/>
              <a:t>summarize()</a:t>
            </a:r>
            <a:r>
              <a:rPr lang="en-US" i="0" baseline="0" dirty="0"/>
              <a:t> only rolls up a single group (</a:t>
            </a:r>
            <a:r>
              <a:rPr lang="en-US" i="0" baseline="0" dirty="0" err="1"/>
              <a:t>patient_id</a:t>
            </a:r>
            <a:r>
              <a:rPr lang="en-US" i="0" baseline="0" dirty="0"/>
              <a:t>). But, we have no need to summarize over departments, so we just </a:t>
            </a:r>
            <a:r>
              <a:rPr lang="en-US" i="1" baseline="0" dirty="0"/>
              <a:t>ungroup()</a:t>
            </a:r>
            <a:r>
              <a:rPr lang="en-US" i="0" baseline="0" dirty="0"/>
              <a:t>.</a:t>
            </a:r>
            <a:endParaRPr lang="en-US" dirty="0"/>
          </a:p>
        </p:txBody>
      </p:sp>
      <p:sp>
        <p:nvSpPr>
          <p:cNvPr id="222" name="Google Shape;222;p16: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624195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Calculating summary statistics is nice, but need to also visualize distributions</a:t>
            </a:r>
          </a:p>
        </p:txBody>
      </p:sp>
      <p:sp>
        <p:nvSpPr>
          <p:cNvPr id="4" name="Slide Number Placeholder 3"/>
          <p:cNvSpPr>
            <a:spLocks noGrp="1"/>
          </p:cNvSpPr>
          <p:nvPr>
            <p:ph type="sldNum" sz="quarter" idx="10"/>
          </p:nvPr>
        </p:nvSpPr>
        <p:spPr/>
        <p:txBody>
          <a:bodyPr/>
          <a:lstStyle/>
          <a:p>
            <a:fld id="{0A193586-FEB5-7C43-8F44-7EFAE4EECA28}" type="slidenum">
              <a:rPr lang="en-US" smtClean="0"/>
              <a:t>11</a:t>
            </a:fld>
            <a:endParaRPr lang="en-US"/>
          </a:p>
        </p:txBody>
      </p:sp>
    </p:spTree>
    <p:extLst>
      <p:ext uri="{BB962C8B-B14F-4D97-AF65-F5344CB8AC3E}">
        <p14:creationId xmlns:p14="http://schemas.microsoft.com/office/powerpoint/2010/main" val="28799793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 was a lot of information. Let’s try to break it down further into a mental model. Here’s a template for making </a:t>
            </a:r>
            <a:r>
              <a:rPr lang="en-US" i="1" dirty="0"/>
              <a:t>any</a:t>
            </a:r>
            <a:r>
              <a:rPr lang="en-US" i="0" dirty="0"/>
              <a:t> kind of graph with ggplot2. </a:t>
            </a:r>
            <a:endParaRPr lang="en-US" dirty="0"/>
          </a:p>
          <a:p>
            <a:endParaRPr lang="en-US" dirty="0"/>
          </a:p>
          <a:p>
            <a:r>
              <a:rPr lang="en-US" dirty="0"/>
              <a:t>You start with the code written in black and fill in the details written in blue.</a:t>
            </a:r>
          </a:p>
          <a:p>
            <a:endParaRPr lang="en-US" dirty="0"/>
          </a:p>
          <a:p>
            <a:pPr marL="228600" indent="-228600">
              <a:buAutoNum type="arabicPeriod"/>
            </a:pPr>
            <a:r>
              <a:rPr lang="en-US" b="0" baseline="0" dirty="0"/>
              <a:t>Pick a tidy data frame</a:t>
            </a:r>
          </a:p>
          <a:p>
            <a:pPr marL="228600" indent="-228600">
              <a:buAutoNum type="arabicPeriod"/>
            </a:pPr>
            <a:r>
              <a:rPr lang="en-US" b="0" baseline="0" dirty="0"/>
              <a:t>Choose a </a:t>
            </a:r>
            <a:r>
              <a:rPr lang="en-US" b="0" baseline="0" dirty="0" err="1"/>
              <a:t>geom</a:t>
            </a:r>
            <a:r>
              <a:rPr lang="en-US" b="0" baseline="0" dirty="0"/>
              <a:t> function</a:t>
            </a:r>
          </a:p>
          <a:p>
            <a:pPr marL="228600" indent="-228600">
              <a:buAutoNum type="arabicPeriod"/>
            </a:pPr>
            <a:r>
              <a:rPr lang="en-US" b="0" baseline="0" dirty="0"/>
              <a:t>Write aesthetic mappings</a:t>
            </a:r>
          </a:p>
        </p:txBody>
      </p:sp>
      <p:sp>
        <p:nvSpPr>
          <p:cNvPr id="4" name="Slide Number Placeholder 3"/>
          <p:cNvSpPr>
            <a:spLocks noGrp="1"/>
          </p:cNvSpPr>
          <p:nvPr>
            <p:ph type="sldNum" sz="quarter" idx="10"/>
          </p:nvPr>
        </p:nvSpPr>
        <p:spPr/>
        <p:txBody>
          <a:bodyPr/>
          <a:lstStyle/>
          <a:p>
            <a:fld id="{0A193586-FEB5-7C43-8F44-7EFAE4EECA28}" type="slidenum">
              <a:rPr lang="en-US" smtClean="0"/>
              <a:t>12</a:t>
            </a:fld>
            <a:endParaRPr lang="en-US"/>
          </a:p>
        </p:txBody>
      </p:sp>
    </p:spTree>
    <p:extLst>
      <p:ext uri="{BB962C8B-B14F-4D97-AF65-F5344CB8AC3E}">
        <p14:creationId xmlns:p14="http://schemas.microsoft.com/office/powerpoint/2010/main" val="4443903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16:notes"/>
          <p:cNvSpPr txBox="1">
            <a:spLocks noGrp="1"/>
          </p:cNvSpPr>
          <p:nvPr>
            <p:ph type="body" idx="1"/>
          </p:nvPr>
        </p:nvSpPr>
        <p:spPr>
          <a:xfrm>
            <a:off x="1507801" y="7162567"/>
            <a:ext cx="12062456" cy="678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can plot a</a:t>
            </a:r>
            <a:r>
              <a:rPr lang="en-US" baseline="0" dirty="0"/>
              <a:t> histogram using our </a:t>
            </a:r>
            <a:r>
              <a:rPr lang="en-US" baseline="0" dirty="0" err="1"/>
              <a:t>ggplot</a:t>
            </a:r>
            <a:r>
              <a:rPr lang="en-US" baseline="0" dirty="0"/>
              <a:t> skills. Note, here it could be informative to log-scale the axes or plot departments separately.</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Order</a:t>
            </a:r>
            <a:r>
              <a:rPr lang="en-US" baseline="0" dirty="0" err="1"/>
              <a:t>_count</a:t>
            </a:r>
            <a:r>
              <a:rPr lang="en-US" baseline="0" dirty="0"/>
              <a:t> appears to not be normally distributed. There is a large right or positive skew. We could </a:t>
            </a:r>
            <a:r>
              <a:rPr lang="en-US" dirty="0"/>
              <a:t>quantify the rightward</a:t>
            </a:r>
            <a:r>
              <a:rPr lang="en-US" baseline="0" dirty="0"/>
              <a:t> skew in this population using the </a:t>
            </a:r>
            <a:r>
              <a:rPr lang="en-US" i="1" baseline="0" dirty="0"/>
              <a:t>skew()</a:t>
            </a:r>
            <a:r>
              <a:rPr lang="en-US" baseline="0" dirty="0"/>
              <a:t> function in the packages `psych` or `e1071`. A right-skewed distribution is very common for count variables, as well as many lab test results for which low values are much more common than higher values.</a:t>
            </a:r>
            <a:endParaRPr dirty="0"/>
          </a:p>
        </p:txBody>
      </p:sp>
      <p:sp>
        <p:nvSpPr>
          <p:cNvPr id="222" name="Google Shape;222;p16:notes"/>
          <p:cNvSpPr>
            <a:spLocks noGrp="1" noRot="1" noChangeAspect="1"/>
          </p:cNvSpPr>
          <p:nvPr>
            <p:ph type="sldImg" idx="2"/>
          </p:nvPr>
        </p:nvSpPr>
        <p:spPr>
          <a:xfrm>
            <a:off x="2513013" y="1130300"/>
            <a:ext cx="10053637" cy="5656263"/>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07690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A193586-FEB5-7C43-8F44-7EFAE4EECA28}" type="slidenum">
              <a:rPr lang="en-US" smtClean="0"/>
              <a:t>15</a:t>
            </a:fld>
            <a:endParaRPr lang="en-US"/>
          </a:p>
        </p:txBody>
      </p:sp>
    </p:spTree>
    <p:extLst>
      <p:ext uri="{BB962C8B-B14F-4D97-AF65-F5344CB8AC3E}">
        <p14:creationId xmlns:p14="http://schemas.microsoft.com/office/powerpoint/2010/main" val="2083215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4597825" y="614555"/>
            <a:ext cx="2996437" cy="777536"/>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sz="4420" b="0" i="0">
                <a:solidFill>
                  <a:srgbClr val="005493"/>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8778241" y="6377941"/>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705448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7/13/19</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 id="2147483677" r:id="rId17"/>
  </p:sldLayoutIdLst>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8.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hyperlink" Target="https://www.dummies.com/education/math/statistics/base-r-statistical-function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cran.r-project.org/web/packages/moments/moments.pdf" TargetMode="External"/><Relationship Id="rId4" Type="http://schemas.openxmlformats.org/officeDocument/2006/relationships/image" Target="../media/image11.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p:txBody>
          <a:bodyPr>
            <a:normAutofit/>
          </a:bodyPr>
          <a:lstStyle/>
          <a:p>
            <a:r>
              <a:rPr lang="en-US" b="1" dirty="0"/>
              <a:t>Laboratory Medicine Core Data Analysis</a:t>
            </a:r>
            <a:endParaRPr lang="en-US" dirty="0"/>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a:xfrm>
            <a:off x="8610600" y="4960137"/>
            <a:ext cx="3403600" cy="1463040"/>
          </a:xfrm>
        </p:spPr>
        <p:txBody>
          <a:bodyPr>
            <a:noAutofit/>
          </a:bodyPr>
          <a:lstStyle/>
          <a:p>
            <a:r>
              <a:rPr lang="en-US" sz="2800" dirty="0"/>
              <a:t>Lesson 6</a:t>
            </a:r>
          </a:p>
          <a:p>
            <a:r>
              <a:rPr lang="en-US" sz="2800" b="1" dirty="0"/>
              <a:t>Statistics</a:t>
            </a:r>
          </a:p>
        </p:txBody>
      </p:sp>
    </p:spTree>
    <p:extLst>
      <p:ext uri="{BB962C8B-B14F-4D97-AF65-F5344CB8AC3E}">
        <p14:creationId xmlns:p14="http://schemas.microsoft.com/office/powerpoint/2010/main" val="1708711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grpSp>
        <p:nvGrpSpPr>
          <p:cNvPr id="6" name="Group 5"/>
          <p:cNvGrpSpPr/>
          <p:nvPr/>
        </p:nvGrpSpPr>
        <p:grpSpPr>
          <a:xfrm>
            <a:off x="618053" y="2484781"/>
            <a:ext cx="10822832" cy="2087219"/>
            <a:chOff x="1216768" y="560135"/>
            <a:chExt cx="10292060" cy="4901564"/>
          </a:xfrm>
        </p:grpSpPr>
        <p:sp>
          <p:nvSpPr>
            <p:cNvPr id="225" name="Google Shape;225;p25"/>
            <p:cNvSpPr/>
            <p:nvPr/>
          </p:nvSpPr>
          <p:spPr>
            <a:xfrm>
              <a:off x="1216768" y="560135"/>
              <a:ext cx="10292060" cy="4901564"/>
            </a:xfrm>
            <a:custGeom>
              <a:avLst/>
              <a:gdLst/>
              <a:ahLst/>
              <a:cxnLst/>
              <a:rect l="l" t="t" r="r" b="b"/>
              <a:pathLst>
                <a:path w="18216245" h="8079105" extrusionOk="0">
                  <a:moveTo>
                    <a:pt x="0" y="0"/>
                  </a:moveTo>
                  <a:lnTo>
                    <a:pt x="18215801" y="0"/>
                  </a:lnTo>
                  <a:lnTo>
                    <a:pt x="18215801" y="8078796"/>
                  </a:lnTo>
                  <a:lnTo>
                    <a:pt x="0" y="8078796"/>
                  </a:lnTo>
                  <a:lnTo>
                    <a:pt x="0" y="0"/>
                  </a:lnTo>
                  <a:close/>
                </a:path>
              </a:pathLst>
            </a:custGeom>
            <a:solidFill>
              <a:srgbClr val="F0F2F4"/>
            </a:solidFill>
            <a:ln>
              <a:noFill/>
            </a:ln>
          </p:spPr>
          <p:txBody>
            <a:bodyPr spcFirstLastPara="1" wrap="square" lIns="0" tIns="0" rIns="0" bIns="0" anchor="t" anchorCtr="0">
              <a:noAutofit/>
            </a:bodyPr>
            <a:lstStyle/>
            <a:p>
              <a:endParaRPr sz="964" dirty="0"/>
            </a:p>
          </p:txBody>
        </p:sp>
        <p:sp>
          <p:nvSpPr>
            <p:cNvPr id="226" name="Google Shape;226;p25"/>
            <p:cNvSpPr/>
            <p:nvPr/>
          </p:nvSpPr>
          <p:spPr>
            <a:xfrm>
              <a:off x="1216768" y="560135"/>
              <a:ext cx="10292060" cy="4901564"/>
            </a:xfrm>
            <a:custGeom>
              <a:avLst/>
              <a:gdLst/>
              <a:ahLst/>
              <a:cxnLst/>
              <a:rect l="l" t="t" r="r" b="b"/>
              <a:pathLst>
                <a:path w="18216245" h="8079105" extrusionOk="0">
                  <a:moveTo>
                    <a:pt x="0" y="0"/>
                  </a:moveTo>
                  <a:lnTo>
                    <a:pt x="18215801" y="0"/>
                  </a:lnTo>
                  <a:lnTo>
                    <a:pt x="18215801" y="8078797"/>
                  </a:lnTo>
                  <a:lnTo>
                    <a:pt x="0" y="8078797"/>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grpSp>
      <p:sp>
        <p:nvSpPr>
          <p:cNvPr id="4" name="TextBox 3"/>
          <p:cNvSpPr txBox="1"/>
          <p:nvPr/>
        </p:nvSpPr>
        <p:spPr>
          <a:xfrm>
            <a:off x="825317" y="2527127"/>
            <a:ext cx="12360166" cy="1938992"/>
          </a:xfrm>
          <a:prstGeom prst="rect">
            <a:avLst/>
          </a:prstGeom>
          <a:noFill/>
        </p:spPr>
        <p:txBody>
          <a:bodyPr wrap="square" rtlCol="0">
            <a:spAutoFit/>
          </a:bodyPr>
          <a:lstStyle/>
          <a:p>
            <a:r>
              <a:rPr lang="en-US" sz="2000" dirty="0">
                <a:latin typeface="Consolas" panose="020B0609020204030204" pitchFamily="49" charset="0"/>
                <a:ea typeface="Courier New"/>
                <a:cs typeface="Consolas" panose="020B0609020204030204" pitchFamily="49" charset="0"/>
                <a:sym typeface="Courier New"/>
              </a:rPr>
              <a:t>orders %&gt;%	        </a:t>
            </a:r>
          </a:p>
          <a:p>
            <a:r>
              <a:rPr lang="en-US" sz="2000" dirty="0">
                <a:latin typeface="Consolas" panose="020B0609020204030204" pitchFamily="49" charset="0"/>
                <a:ea typeface="Courier New"/>
                <a:cs typeface="Consolas" panose="020B0609020204030204" pitchFamily="49" charset="0"/>
                <a:sym typeface="Courier New"/>
              </a:rPr>
              <a:t>	filter(department %in% c("INTERNAL MEDICINE CLINIC", </a:t>
            </a:r>
          </a:p>
          <a:p>
            <a:r>
              <a:rPr lang="en-US" sz="2000" dirty="0">
                <a:latin typeface="Consolas" panose="020B0609020204030204" pitchFamily="49" charset="0"/>
                <a:ea typeface="Courier New"/>
                <a:cs typeface="Consolas" panose="020B0609020204030204" pitchFamily="49" charset="0"/>
                <a:sym typeface="Courier New"/>
              </a:rPr>
              <a:t>						"FAMILY MEDICINE CLINIC")) %&gt;%</a:t>
            </a:r>
          </a:p>
          <a:p>
            <a:r>
              <a:rPr lang="en-US" sz="2000" dirty="0">
                <a:latin typeface="Consolas" panose="020B0609020204030204" pitchFamily="49" charset="0"/>
                <a:ea typeface="Courier New"/>
                <a:cs typeface="Consolas" panose="020B0609020204030204" pitchFamily="49" charset="0"/>
                <a:sym typeface="Courier New"/>
              </a:rPr>
              <a:t>	</a:t>
            </a:r>
            <a:r>
              <a:rPr lang="en-US" sz="2000" dirty="0" err="1">
                <a:latin typeface="Consolas" panose="020B0609020204030204" pitchFamily="49" charset="0"/>
                <a:ea typeface="Courier New"/>
                <a:cs typeface="Consolas" panose="020B0609020204030204" pitchFamily="49" charset="0"/>
                <a:sym typeface="Courier New"/>
              </a:rPr>
              <a:t>group_by</a:t>
            </a:r>
            <a:r>
              <a:rPr lang="en-US" sz="2000" dirty="0">
                <a:latin typeface="Consolas" panose="020B0609020204030204" pitchFamily="49" charset="0"/>
                <a:ea typeface="Courier New"/>
                <a:cs typeface="Consolas" panose="020B0609020204030204" pitchFamily="49" charset="0"/>
                <a:sym typeface="Courier New"/>
              </a:rPr>
              <a:t>(department, </a:t>
            </a:r>
            <a:r>
              <a:rPr lang="en-US" sz="2000" dirty="0" err="1">
                <a:latin typeface="Consolas" panose="020B0609020204030204" pitchFamily="49" charset="0"/>
                <a:ea typeface="Courier New"/>
                <a:cs typeface="Consolas" panose="020B0609020204030204" pitchFamily="49" charset="0"/>
                <a:sym typeface="Courier New"/>
              </a:rPr>
              <a:t>patient_id</a:t>
            </a:r>
            <a:r>
              <a:rPr lang="en-US" sz="2000" dirty="0">
                <a:latin typeface="Consolas" panose="020B0609020204030204" pitchFamily="49" charset="0"/>
                <a:ea typeface="Courier New"/>
                <a:cs typeface="Consolas" panose="020B0609020204030204" pitchFamily="49" charset="0"/>
                <a:sym typeface="Courier New"/>
              </a:rPr>
              <a:t>) %&gt;%	        </a:t>
            </a:r>
          </a:p>
          <a:p>
            <a:r>
              <a:rPr lang="en-US" sz="2000" dirty="0">
                <a:latin typeface="Consolas" panose="020B0609020204030204" pitchFamily="49" charset="0"/>
                <a:ea typeface="Courier New"/>
                <a:cs typeface="Consolas" panose="020B0609020204030204" pitchFamily="49" charset="0"/>
                <a:sym typeface="Courier New"/>
              </a:rPr>
              <a:t>	summarize(</a:t>
            </a:r>
            <a:r>
              <a:rPr lang="en-US" sz="2000" dirty="0" err="1">
                <a:latin typeface="Consolas" panose="020B0609020204030204" pitchFamily="49" charset="0"/>
                <a:ea typeface="Courier New"/>
                <a:cs typeface="Consolas" panose="020B0609020204030204" pitchFamily="49" charset="0"/>
                <a:sym typeface="Courier New"/>
              </a:rPr>
              <a:t>order_count</a:t>
            </a:r>
            <a:r>
              <a:rPr lang="en-US" sz="2000" dirty="0">
                <a:latin typeface="Consolas" panose="020B0609020204030204" pitchFamily="49" charset="0"/>
                <a:ea typeface="Courier New"/>
                <a:cs typeface="Consolas" panose="020B0609020204030204" pitchFamily="49" charset="0"/>
                <a:sym typeface="Courier New"/>
              </a:rPr>
              <a:t> = n()) %&gt;%     </a:t>
            </a:r>
          </a:p>
          <a:p>
            <a:r>
              <a:rPr lang="en-US" sz="2000" dirty="0">
                <a:latin typeface="Consolas" panose="020B0609020204030204" pitchFamily="49" charset="0"/>
                <a:ea typeface="Courier New"/>
                <a:cs typeface="Consolas" panose="020B0609020204030204" pitchFamily="49" charset="0"/>
                <a:sym typeface="Courier New"/>
              </a:rPr>
              <a:t>	ungroup() </a:t>
            </a:r>
            <a:r>
              <a:rPr lang="en-US" sz="20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-&gt; </a:t>
            </a:r>
            <a:r>
              <a:rPr lang="en-US" sz="2000" dirty="0" err="1">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rPr>
              <a:t>orders_per_pt_dept</a:t>
            </a:r>
            <a:endParaRPr lang="en-US" sz="2000" dirty="0">
              <a:solidFill>
                <a:schemeClr val="tx1">
                  <a:lumMod val="50000"/>
                  <a:lumOff val="50000"/>
                </a:schemeClr>
              </a:solidFill>
              <a:latin typeface="Consolas" panose="020B0609020204030204" pitchFamily="49" charset="0"/>
              <a:ea typeface="Courier New"/>
              <a:cs typeface="Consolas" panose="020B0609020204030204" pitchFamily="49" charset="0"/>
              <a:sym typeface="Courier New"/>
            </a:endParaRPr>
          </a:p>
        </p:txBody>
      </p:sp>
      <p:sp>
        <p:nvSpPr>
          <p:cNvPr id="2" name="TextBox 1"/>
          <p:cNvSpPr txBox="1"/>
          <p:nvPr/>
        </p:nvSpPr>
        <p:spPr>
          <a:xfrm>
            <a:off x="618053" y="1885030"/>
            <a:ext cx="10998559" cy="523220"/>
          </a:xfrm>
          <a:prstGeom prst="rect">
            <a:avLst/>
          </a:prstGeom>
          <a:noFill/>
        </p:spPr>
        <p:txBody>
          <a:bodyPr wrap="square" rtlCol="0">
            <a:spAutoFit/>
          </a:bodyPr>
          <a:lstStyle/>
          <a:p>
            <a:pPr marL="457200" indent="-457200">
              <a:buFont typeface="Arial" charset="0"/>
              <a:buChar char="•"/>
            </a:pPr>
            <a:r>
              <a:rPr lang="en-US" sz="2800" i="1" dirty="0"/>
              <a:t>Create the order counts per patient for 2 departments</a:t>
            </a:r>
          </a:p>
        </p:txBody>
      </p:sp>
      <p:sp>
        <p:nvSpPr>
          <p:cNvPr id="5" name="Title 4"/>
          <p:cNvSpPr>
            <a:spLocks noGrp="1"/>
          </p:cNvSpPr>
          <p:nvPr>
            <p:ph type="title"/>
          </p:nvPr>
        </p:nvSpPr>
        <p:spPr/>
        <p:txBody>
          <a:bodyPr/>
          <a:lstStyle/>
          <a:p>
            <a:r>
              <a:rPr lang="en-US" dirty="0"/>
              <a:t>Compare sample distributions</a:t>
            </a:r>
          </a:p>
        </p:txBody>
      </p:sp>
      <p:pic>
        <p:nvPicPr>
          <p:cNvPr id="10" name="Picture 9"/>
          <p:cNvPicPr>
            <a:picLocks noChangeAspect="1"/>
          </p:cNvPicPr>
          <p:nvPr/>
        </p:nvPicPr>
        <p:blipFill>
          <a:blip r:embed="rId3"/>
          <a:stretch>
            <a:fillRect/>
          </a:stretch>
        </p:blipFill>
        <p:spPr>
          <a:xfrm>
            <a:off x="280429" y="4900196"/>
            <a:ext cx="3968066" cy="1394888"/>
          </a:xfrm>
          <a:prstGeom prst="rect">
            <a:avLst/>
          </a:prstGeom>
        </p:spPr>
      </p:pic>
      <p:pic>
        <p:nvPicPr>
          <p:cNvPr id="7" name="Picture 6"/>
          <p:cNvPicPr>
            <a:picLocks noChangeAspect="1"/>
          </p:cNvPicPr>
          <p:nvPr/>
        </p:nvPicPr>
        <p:blipFill>
          <a:blip r:embed="rId4"/>
          <a:stretch>
            <a:fillRect/>
          </a:stretch>
        </p:blipFill>
        <p:spPr>
          <a:xfrm>
            <a:off x="4284729" y="4744357"/>
            <a:ext cx="3799018" cy="1671203"/>
          </a:xfrm>
          <a:prstGeom prst="rect">
            <a:avLst/>
          </a:prstGeom>
        </p:spPr>
      </p:pic>
      <p:pic>
        <p:nvPicPr>
          <p:cNvPr id="8" name="Picture 7"/>
          <p:cNvPicPr>
            <a:picLocks noChangeAspect="1"/>
          </p:cNvPicPr>
          <p:nvPr/>
        </p:nvPicPr>
        <p:blipFill>
          <a:blip r:embed="rId5"/>
          <a:stretch>
            <a:fillRect/>
          </a:stretch>
        </p:blipFill>
        <p:spPr>
          <a:xfrm>
            <a:off x="8020648" y="4794265"/>
            <a:ext cx="4097997" cy="1621295"/>
          </a:xfrm>
          <a:prstGeom prst="rect">
            <a:avLst/>
          </a:prstGeom>
        </p:spPr>
      </p:pic>
      <p:sp>
        <p:nvSpPr>
          <p:cNvPr id="13" name="Hexagon 12"/>
          <p:cNvSpPr/>
          <p:nvPr/>
        </p:nvSpPr>
        <p:spPr>
          <a:xfrm>
            <a:off x="1886282" y="6099533"/>
            <a:ext cx="641131" cy="634549"/>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1</a:t>
            </a:r>
          </a:p>
        </p:txBody>
      </p:sp>
      <p:sp>
        <p:nvSpPr>
          <p:cNvPr id="14" name="Hexagon 13"/>
          <p:cNvSpPr/>
          <p:nvPr/>
        </p:nvSpPr>
        <p:spPr>
          <a:xfrm>
            <a:off x="5832123" y="6106361"/>
            <a:ext cx="641131" cy="634549"/>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2</a:t>
            </a:r>
          </a:p>
        </p:txBody>
      </p:sp>
      <p:sp>
        <p:nvSpPr>
          <p:cNvPr id="15" name="Hexagon 14"/>
          <p:cNvSpPr/>
          <p:nvPr/>
        </p:nvSpPr>
        <p:spPr>
          <a:xfrm>
            <a:off x="9841063" y="6106361"/>
            <a:ext cx="641131" cy="634549"/>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a:t>3</a:t>
            </a:r>
            <a:endParaRPr lang="en-US" sz="3200" b="1" dirty="0"/>
          </a:p>
        </p:txBody>
      </p:sp>
      <p:sp>
        <p:nvSpPr>
          <p:cNvPr id="16" name="Right Arrow 15"/>
          <p:cNvSpPr/>
          <p:nvPr/>
        </p:nvSpPr>
        <p:spPr>
          <a:xfrm>
            <a:off x="3524866" y="5341387"/>
            <a:ext cx="816134" cy="527050"/>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p:nvSpPr>
        <p:spPr>
          <a:xfrm>
            <a:off x="7204514" y="5407389"/>
            <a:ext cx="816134" cy="527050"/>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50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a:solidFill>
                  <a:schemeClr val="tx1"/>
                </a:solidFill>
              </a:rPr>
              <a:t>A taste of </a:t>
            </a:r>
            <a:r>
              <a:rPr lang="en-US" sz="5400" dirty="0" err="1">
                <a:solidFill>
                  <a:schemeClr val="tx1"/>
                </a:solidFill>
              </a:rPr>
              <a:t>ggplot</a:t>
            </a:r>
            <a:endParaRPr lang="en-US" dirty="0">
              <a:solidFill>
                <a:schemeClr val="tx1"/>
              </a:solidFill>
            </a:endParaRPr>
          </a:p>
        </p:txBody>
      </p:sp>
    </p:spTree>
    <p:extLst>
      <p:ext uri="{BB962C8B-B14F-4D97-AF65-F5344CB8AC3E}">
        <p14:creationId xmlns:p14="http://schemas.microsoft.com/office/powerpoint/2010/main" val="2500025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 make </a:t>
            </a:r>
            <a:r>
              <a:rPr lang="en-US" b="1" dirty="0"/>
              <a:t>any</a:t>
            </a:r>
            <a:r>
              <a:rPr lang="en-US" dirty="0"/>
              <a:t> kind of graph:</a:t>
            </a:r>
          </a:p>
        </p:txBody>
      </p:sp>
      <p:pic>
        <p:nvPicPr>
          <p:cNvPr id="3" name="Picture 2"/>
          <p:cNvPicPr>
            <a:picLocks noChangeAspect="1"/>
          </p:cNvPicPr>
          <p:nvPr/>
        </p:nvPicPr>
        <p:blipFill>
          <a:blip r:embed="rId3"/>
          <a:stretch>
            <a:fillRect/>
          </a:stretch>
        </p:blipFill>
        <p:spPr>
          <a:xfrm>
            <a:off x="10939019" y="5629923"/>
            <a:ext cx="867253" cy="1006205"/>
          </a:xfrm>
          <a:prstGeom prst="rect">
            <a:avLst/>
          </a:prstGeom>
        </p:spPr>
      </p:pic>
      <p:grpSp>
        <p:nvGrpSpPr>
          <p:cNvPr id="4" name="Group 3"/>
          <p:cNvGrpSpPr/>
          <p:nvPr/>
        </p:nvGrpSpPr>
        <p:grpSpPr>
          <a:xfrm>
            <a:off x="1082486" y="3200400"/>
            <a:ext cx="9856737" cy="1241527"/>
            <a:chOff x="2080825" y="3162925"/>
            <a:chExt cx="8090002" cy="655320"/>
          </a:xfrm>
        </p:grpSpPr>
        <p:sp>
          <p:nvSpPr>
            <p:cNvPr id="5" name="Rectangle 4"/>
            <p:cNvSpPr/>
            <p:nvPr/>
          </p:nvSpPr>
          <p:spPr>
            <a:xfrm>
              <a:off x="2080825" y="3162925"/>
              <a:ext cx="8090002" cy="655320"/>
            </a:xfrm>
            <a:prstGeom prst="rect">
              <a:avLst/>
            </a:prstGeom>
            <a:solidFill>
              <a:schemeClr val="bg1">
                <a:lumMod val="95000"/>
              </a:schemeClr>
            </a:solidFill>
            <a:ln w="952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2080825" y="3235065"/>
              <a:ext cx="8090002" cy="503610"/>
            </a:xfrm>
            <a:prstGeom prst="rect">
              <a:avLst/>
            </a:prstGeom>
            <a:noFill/>
          </p:spPr>
          <p:txBody>
            <a:bodyPr wrap="square" rtlCol="0">
              <a:spAutoFit/>
            </a:bodyPr>
            <a:lstStyle/>
            <a:p>
              <a:r>
                <a:rPr lang="en-US" sz="2800" dirty="0" err="1">
                  <a:latin typeface="Monaco" charset="0"/>
                  <a:ea typeface="Monaco" charset="0"/>
                  <a:cs typeface="Monaco" charset="0"/>
                </a:rPr>
                <a:t>ggplot</a:t>
              </a:r>
              <a:r>
                <a:rPr lang="en-US" sz="2800" dirty="0">
                  <a:latin typeface="Monaco" charset="0"/>
                  <a:ea typeface="Monaco" charset="0"/>
                  <a:cs typeface="Monaco" charset="0"/>
                </a:rPr>
                <a:t>(data = </a:t>
              </a:r>
              <a:r>
                <a:rPr lang="en-US" sz="2800" i="1" dirty="0" err="1">
                  <a:solidFill>
                    <a:srgbClr val="0070C0"/>
                  </a:solidFill>
                  <a:latin typeface="Monaco" charset="0"/>
                  <a:ea typeface="Monaco" charset="0"/>
                  <a:cs typeface="Monaco" charset="0"/>
                </a:rPr>
                <a:t>data_frame</a:t>
              </a:r>
              <a:r>
                <a:rPr lang="en-US" sz="2800" dirty="0">
                  <a:latin typeface="Monaco" charset="0"/>
                  <a:ea typeface="Monaco" charset="0"/>
                  <a:cs typeface="Monaco" charset="0"/>
                </a:rPr>
                <a:t>) +</a:t>
              </a:r>
            </a:p>
            <a:p>
              <a:r>
                <a:rPr lang="en-US" sz="2800" dirty="0">
                  <a:solidFill>
                    <a:srgbClr val="0070C0"/>
                  </a:solidFill>
                  <a:latin typeface="Monaco" charset="0"/>
                  <a:ea typeface="Monaco" charset="0"/>
                  <a:cs typeface="Monaco" charset="0"/>
                </a:rPr>
                <a:t>  </a:t>
              </a:r>
              <a:r>
                <a:rPr lang="en-US" sz="2800" i="1" dirty="0" err="1">
                  <a:solidFill>
                    <a:srgbClr val="0070C0"/>
                  </a:solidFill>
                  <a:latin typeface="Monaco" charset="0"/>
                  <a:ea typeface="Monaco" charset="0"/>
                  <a:cs typeface="Monaco" charset="0"/>
                </a:rPr>
                <a:t>geom_function</a:t>
              </a:r>
              <a:r>
                <a:rPr lang="en-US" sz="2800" dirty="0">
                  <a:latin typeface="Monaco" charset="0"/>
                  <a:ea typeface="Monaco" charset="0"/>
                  <a:cs typeface="Monaco" charset="0"/>
                </a:rPr>
                <a:t>(mapping = </a:t>
              </a:r>
              <a:r>
                <a:rPr lang="en-US" sz="2800" dirty="0" err="1">
                  <a:latin typeface="Monaco" charset="0"/>
                  <a:ea typeface="Monaco" charset="0"/>
                  <a:cs typeface="Monaco" charset="0"/>
                </a:rPr>
                <a:t>aes</a:t>
              </a:r>
              <a:r>
                <a:rPr lang="en-US" sz="2800" dirty="0">
                  <a:latin typeface="Monaco" charset="0"/>
                  <a:ea typeface="Monaco" charset="0"/>
                  <a:cs typeface="Monaco" charset="0"/>
                </a:rPr>
                <a:t>(</a:t>
              </a:r>
              <a:r>
                <a:rPr lang="en-US" sz="2800" i="1" dirty="0">
                  <a:solidFill>
                    <a:srgbClr val="0070C0"/>
                  </a:solidFill>
                  <a:latin typeface="Monaco" charset="0"/>
                  <a:ea typeface="Monaco" charset="0"/>
                  <a:cs typeface="Monaco" charset="0"/>
                </a:rPr>
                <a:t>mappings</a:t>
              </a:r>
              <a:r>
                <a:rPr lang="en-US" sz="2800" dirty="0">
                  <a:latin typeface="Monaco" charset="0"/>
                  <a:ea typeface="Monaco" charset="0"/>
                  <a:cs typeface="Monaco" charset="0"/>
                </a:rPr>
                <a:t>))</a:t>
              </a:r>
            </a:p>
          </p:txBody>
        </p:sp>
      </p:grpSp>
      <p:grpSp>
        <p:nvGrpSpPr>
          <p:cNvPr id="7" name="Group 6"/>
          <p:cNvGrpSpPr/>
          <p:nvPr/>
        </p:nvGrpSpPr>
        <p:grpSpPr>
          <a:xfrm>
            <a:off x="4054908" y="1408516"/>
            <a:ext cx="2856879" cy="1938992"/>
            <a:chOff x="896764" y="1380787"/>
            <a:chExt cx="2365216" cy="1938992"/>
          </a:xfrm>
        </p:grpSpPr>
        <p:sp>
          <p:nvSpPr>
            <p:cNvPr id="8" name="Rounded Rectangular Callout 7"/>
            <p:cNvSpPr/>
            <p:nvPr/>
          </p:nvSpPr>
          <p:spPr>
            <a:xfrm>
              <a:off x="896764" y="1732048"/>
              <a:ext cx="2365216" cy="1246648"/>
            </a:xfrm>
            <a:prstGeom prst="wedgeRoundRectCallout">
              <a:avLst>
                <a:gd name="adj1" fmla="val -6901"/>
                <a:gd name="adj2" fmla="val 80824"/>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9" name="TextBox 8"/>
            <p:cNvSpPr txBox="1"/>
            <p:nvPr/>
          </p:nvSpPr>
          <p:spPr>
            <a:xfrm>
              <a:off x="896764" y="1380787"/>
              <a:ext cx="2365216" cy="1938992"/>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1. Choose a “tidy”</a:t>
              </a:r>
            </a:p>
            <a:p>
              <a:pPr algn="ctr"/>
              <a:r>
                <a:rPr lang="en-US" sz="2800" b="1" dirty="0">
                  <a:solidFill>
                    <a:schemeClr val="bg1"/>
                  </a:solidFill>
                </a:rPr>
                <a:t>data</a:t>
              </a:r>
              <a:r>
                <a:rPr lang="en-US" sz="2800" dirty="0">
                  <a:solidFill>
                    <a:schemeClr val="bg1"/>
                  </a:solidFill>
                </a:rPr>
                <a:t> frame</a:t>
              </a:r>
              <a:endParaRPr lang="en-US" sz="2800" b="1"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0" name="Group 9"/>
          <p:cNvGrpSpPr/>
          <p:nvPr/>
        </p:nvGrpSpPr>
        <p:grpSpPr>
          <a:xfrm>
            <a:off x="2166843" y="4635902"/>
            <a:ext cx="3082490" cy="1508105"/>
            <a:chOff x="896764" y="1596230"/>
            <a:chExt cx="2365216" cy="1508105"/>
          </a:xfrm>
        </p:grpSpPr>
        <p:sp>
          <p:nvSpPr>
            <p:cNvPr id="11" name="Rounded Rectangular Callout 10"/>
            <p:cNvSpPr/>
            <p:nvPr/>
          </p:nvSpPr>
          <p:spPr>
            <a:xfrm>
              <a:off x="896764" y="1732048"/>
              <a:ext cx="2365216" cy="1246648"/>
            </a:xfrm>
            <a:prstGeom prst="wedgeRoundRectCallout">
              <a:avLst>
                <a:gd name="adj1" fmla="val -713"/>
                <a:gd name="adj2" fmla="val -95756"/>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TextBox 11"/>
            <p:cNvSpPr txBox="1"/>
            <p:nvPr/>
          </p:nvSpPr>
          <p:spPr>
            <a:xfrm>
              <a:off x="896764" y="1596230"/>
              <a:ext cx="2365216" cy="1508105"/>
            </a:xfrm>
            <a:prstGeom prst="rect">
              <a:avLst/>
            </a:prstGeom>
            <a:noFill/>
          </p:spPr>
          <p:txBody>
            <a:bodyPr wrap="square" rtlCol="0" anchor="ctr">
              <a:spAutoFit/>
            </a:bodyPr>
            <a:lstStyle/>
            <a:p>
              <a:pPr algn="ctr"/>
              <a:endParaRPr lang="en-US" dirty="0">
                <a:solidFill>
                  <a:schemeClr val="bg1"/>
                </a:solidFill>
              </a:endParaRPr>
            </a:p>
            <a:p>
              <a:pPr algn="ctr"/>
              <a:r>
                <a:rPr lang="en-US" sz="2800" dirty="0">
                  <a:solidFill>
                    <a:schemeClr val="bg1"/>
                  </a:solidFill>
                </a:rPr>
                <a:t>2. Pick a “</a:t>
              </a:r>
              <a:r>
                <a:rPr lang="en-US" sz="2800" b="1" dirty="0" err="1">
                  <a:solidFill>
                    <a:schemeClr val="bg1"/>
                  </a:solidFill>
                </a:rPr>
                <a:t>geom</a:t>
              </a:r>
              <a:r>
                <a:rPr lang="en-US" sz="2800" dirty="0">
                  <a:solidFill>
                    <a:schemeClr val="bg1"/>
                  </a:solidFill>
                </a:rPr>
                <a:t>”</a:t>
              </a:r>
              <a:r>
                <a:rPr lang="en-US" sz="2800" b="1" dirty="0">
                  <a:solidFill>
                    <a:schemeClr val="bg1"/>
                  </a:solidFill>
                </a:rPr>
                <a:t> </a:t>
              </a:r>
              <a:r>
                <a:rPr lang="en-US" sz="2800" dirty="0">
                  <a:solidFill>
                    <a:schemeClr val="bg1"/>
                  </a:solidFill>
                </a:rPr>
                <a:t>function</a:t>
              </a:r>
              <a:endParaRPr lang="en-US" sz="2800" dirty="0">
                <a:solidFill>
                  <a:schemeClr val="bg1"/>
                </a:solidFill>
                <a:latin typeface="Monaco" charset="0"/>
                <a:ea typeface="Monaco" charset="0"/>
                <a:cs typeface="Monaco" charset="0"/>
              </a:endParaRPr>
            </a:p>
            <a:p>
              <a:pPr algn="ctr"/>
              <a:endParaRPr lang="en-US" dirty="0">
                <a:solidFill>
                  <a:schemeClr val="bg1"/>
                </a:solidFill>
              </a:endParaRPr>
            </a:p>
          </p:txBody>
        </p:sp>
      </p:grpSp>
      <p:grpSp>
        <p:nvGrpSpPr>
          <p:cNvPr id="13" name="Group 12"/>
          <p:cNvGrpSpPr/>
          <p:nvPr/>
        </p:nvGrpSpPr>
        <p:grpSpPr>
          <a:xfrm>
            <a:off x="7061201" y="4771720"/>
            <a:ext cx="3683000" cy="1246648"/>
            <a:chOff x="896764" y="1732048"/>
            <a:chExt cx="2365216" cy="1246648"/>
          </a:xfrm>
        </p:grpSpPr>
        <p:sp>
          <p:nvSpPr>
            <p:cNvPr id="14" name="Rounded Rectangular Callout 13"/>
            <p:cNvSpPr/>
            <p:nvPr/>
          </p:nvSpPr>
          <p:spPr>
            <a:xfrm>
              <a:off x="896764" y="1732048"/>
              <a:ext cx="2365216" cy="1246648"/>
            </a:xfrm>
            <a:prstGeom prst="wedgeRoundRectCallout">
              <a:avLst>
                <a:gd name="adj1" fmla="val 1986"/>
                <a:gd name="adj2" fmla="val -9655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5" name="TextBox 14"/>
            <p:cNvSpPr txBox="1"/>
            <p:nvPr/>
          </p:nvSpPr>
          <p:spPr>
            <a:xfrm>
              <a:off x="896764" y="1873229"/>
              <a:ext cx="2365216" cy="954107"/>
            </a:xfrm>
            <a:prstGeom prst="rect">
              <a:avLst/>
            </a:prstGeom>
            <a:noFill/>
          </p:spPr>
          <p:txBody>
            <a:bodyPr wrap="square" rtlCol="0" anchor="ctr">
              <a:spAutoFit/>
            </a:bodyPr>
            <a:lstStyle/>
            <a:p>
              <a:pPr algn="ctr"/>
              <a:r>
                <a:rPr lang="en-US" sz="2800" dirty="0">
                  <a:solidFill>
                    <a:schemeClr val="bg1"/>
                  </a:solidFill>
                </a:rPr>
                <a:t>3. Write aesthetic </a:t>
              </a:r>
              <a:r>
                <a:rPr lang="en-US" sz="2800" b="1" dirty="0">
                  <a:solidFill>
                    <a:schemeClr val="bg1"/>
                  </a:solidFill>
                </a:rPr>
                <a:t>mappings</a:t>
              </a:r>
              <a:endParaRPr lang="en-US" sz="2800" dirty="0">
                <a:solidFill>
                  <a:schemeClr val="bg1"/>
                </a:solidFill>
                <a:latin typeface="Monaco" charset="0"/>
                <a:ea typeface="Monaco" charset="0"/>
                <a:cs typeface="Monaco" charset="0"/>
              </a:endParaRPr>
            </a:p>
          </p:txBody>
        </p:sp>
      </p:grpSp>
    </p:spTree>
    <p:extLst>
      <p:ext uri="{BB962C8B-B14F-4D97-AF65-F5344CB8AC3E}">
        <p14:creationId xmlns:p14="http://schemas.microsoft.com/office/powerpoint/2010/main" val="19447186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grpSp>
        <p:nvGrpSpPr>
          <p:cNvPr id="6" name="Group 5"/>
          <p:cNvGrpSpPr/>
          <p:nvPr/>
        </p:nvGrpSpPr>
        <p:grpSpPr>
          <a:xfrm>
            <a:off x="618053" y="2320860"/>
            <a:ext cx="6336539" cy="1133797"/>
            <a:chOff x="1216768" y="560135"/>
            <a:chExt cx="10292060" cy="4901564"/>
          </a:xfrm>
        </p:grpSpPr>
        <p:sp>
          <p:nvSpPr>
            <p:cNvPr id="225" name="Google Shape;225;p25"/>
            <p:cNvSpPr/>
            <p:nvPr/>
          </p:nvSpPr>
          <p:spPr>
            <a:xfrm>
              <a:off x="1216768" y="560135"/>
              <a:ext cx="10292060" cy="4901564"/>
            </a:xfrm>
            <a:custGeom>
              <a:avLst/>
              <a:gdLst/>
              <a:ahLst/>
              <a:cxnLst/>
              <a:rect l="l" t="t" r="r" b="b"/>
              <a:pathLst>
                <a:path w="18216245" h="8079105" extrusionOk="0">
                  <a:moveTo>
                    <a:pt x="0" y="0"/>
                  </a:moveTo>
                  <a:lnTo>
                    <a:pt x="18215801" y="0"/>
                  </a:lnTo>
                  <a:lnTo>
                    <a:pt x="18215801" y="8078796"/>
                  </a:lnTo>
                  <a:lnTo>
                    <a:pt x="0" y="8078796"/>
                  </a:lnTo>
                  <a:lnTo>
                    <a:pt x="0" y="0"/>
                  </a:lnTo>
                  <a:close/>
                </a:path>
              </a:pathLst>
            </a:custGeom>
            <a:solidFill>
              <a:srgbClr val="F0F2F4"/>
            </a:solidFill>
            <a:ln>
              <a:noFill/>
            </a:ln>
          </p:spPr>
          <p:txBody>
            <a:bodyPr spcFirstLastPara="1" wrap="square" lIns="0" tIns="0" rIns="0" bIns="0" anchor="t" anchorCtr="0">
              <a:noAutofit/>
            </a:bodyPr>
            <a:lstStyle/>
            <a:p>
              <a:endParaRPr sz="964" dirty="0"/>
            </a:p>
          </p:txBody>
        </p:sp>
        <p:sp>
          <p:nvSpPr>
            <p:cNvPr id="226" name="Google Shape;226;p25"/>
            <p:cNvSpPr/>
            <p:nvPr/>
          </p:nvSpPr>
          <p:spPr>
            <a:xfrm>
              <a:off x="1216768" y="560135"/>
              <a:ext cx="10292060" cy="4901564"/>
            </a:xfrm>
            <a:custGeom>
              <a:avLst/>
              <a:gdLst/>
              <a:ahLst/>
              <a:cxnLst/>
              <a:rect l="l" t="t" r="r" b="b"/>
              <a:pathLst>
                <a:path w="18216245" h="8079105" extrusionOk="0">
                  <a:moveTo>
                    <a:pt x="0" y="0"/>
                  </a:moveTo>
                  <a:lnTo>
                    <a:pt x="18215801" y="0"/>
                  </a:lnTo>
                  <a:lnTo>
                    <a:pt x="18215801" y="8078797"/>
                  </a:lnTo>
                  <a:lnTo>
                    <a:pt x="0" y="8078797"/>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grpSp>
      <p:sp>
        <p:nvSpPr>
          <p:cNvPr id="9"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4" name="TextBox 3"/>
          <p:cNvSpPr txBox="1"/>
          <p:nvPr/>
        </p:nvSpPr>
        <p:spPr>
          <a:xfrm>
            <a:off x="776644" y="2379926"/>
            <a:ext cx="6332493" cy="1015663"/>
          </a:xfrm>
          <a:prstGeom prst="rect">
            <a:avLst/>
          </a:prstGeom>
          <a:noFill/>
        </p:spPr>
        <p:txBody>
          <a:bodyPr wrap="square" rtlCol="0">
            <a:spAutoFit/>
          </a:bodyPr>
          <a:lstStyle/>
          <a:p>
            <a:r>
              <a:rPr lang="en-US" sz="2000" dirty="0" err="1">
                <a:latin typeface="Consolas" panose="020B0609020204030204" pitchFamily="49" charset="0"/>
                <a:ea typeface="Courier New"/>
                <a:cs typeface="Consolas" panose="020B0609020204030204" pitchFamily="49" charset="0"/>
                <a:sym typeface="Courier New"/>
              </a:rPr>
              <a:t>orders_per_pt_dept</a:t>
            </a:r>
            <a:r>
              <a:rPr lang="en-US" sz="2000" dirty="0">
                <a:latin typeface="Consolas" panose="020B0609020204030204" pitchFamily="49" charset="0"/>
                <a:ea typeface="Courier New"/>
                <a:cs typeface="Consolas" panose="020B0609020204030204" pitchFamily="49" charset="0"/>
                <a:sym typeface="Courier New"/>
              </a:rPr>
              <a:t> %&gt;%</a:t>
            </a:r>
          </a:p>
          <a:p>
            <a:r>
              <a:rPr lang="en-US" sz="2000" dirty="0">
                <a:latin typeface="Consolas" panose="020B0609020204030204" pitchFamily="49" charset="0"/>
                <a:ea typeface="Courier New"/>
                <a:cs typeface="Consolas" panose="020B0609020204030204" pitchFamily="49" charset="0"/>
                <a:sym typeface="Courier New"/>
              </a:rPr>
              <a:t>	</a:t>
            </a:r>
            <a:r>
              <a:rPr lang="en-US" sz="2000" dirty="0" err="1">
                <a:latin typeface="Consolas" panose="020B0609020204030204" pitchFamily="49" charset="0"/>
                <a:ea typeface="Courier New"/>
                <a:cs typeface="Consolas" panose="020B0609020204030204" pitchFamily="49" charset="0"/>
                <a:sym typeface="Courier New"/>
              </a:rPr>
              <a:t>ggplot</a:t>
            </a:r>
            <a:r>
              <a:rPr lang="en-US" sz="2000" dirty="0">
                <a:latin typeface="Consolas" panose="020B0609020204030204" pitchFamily="49" charset="0"/>
                <a:ea typeface="Courier New"/>
                <a:cs typeface="Consolas" panose="020B0609020204030204" pitchFamily="49" charset="0"/>
                <a:sym typeface="Courier New"/>
              </a:rPr>
              <a:t>() +</a:t>
            </a:r>
          </a:p>
          <a:p>
            <a:r>
              <a:rPr lang="en-US" sz="2000" dirty="0">
                <a:latin typeface="Consolas" panose="020B0609020204030204" pitchFamily="49" charset="0"/>
                <a:ea typeface="Courier New"/>
                <a:cs typeface="Consolas" panose="020B0609020204030204" pitchFamily="49" charset="0"/>
                <a:sym typeface="Courier New"/>
              </a:rPr>
              <a:t>	</a:t>
            </a:r>
            <a:r>
              <a:rPr lang="en-US" sz="2000" dirty="0" err="1">
                <a:latin typeface="Consolas" panose="020B0609020204030204" pitchFamily="49" charset="0"/>
                <a:ea typeface="Courier New"/>
                <a:cs typeface="Consolas" panose="020B0609020204030204" pitchFamily="49" charset="0"/>
                <a:sym typeface="Courier New"/>
              </a:rPr>
              <a:t>geom_histogram</a:t>
            </a:r>
            <a:r>
              <a:rPr lang="en-US" sz="2000" dirty="0">
                <a:latin typeface="Consolas" panose="020B0609020204030204" pitchFamily="49" charset="0"/>
                <a:ea typeface="Courier New"/>
                <a:cs typeface="Consolas" panose="020B0609020204030204" pitchFamily="49" charset="0"/>
                <a:sym typeface="Courier New"/>
              </a:rPr>
              <a:t>(</a:t>
            </a:r>
            <a:r>
              <a:rPr lang="en-US" sz="2000" dirty="0" err="1">
                <a:latin typeface="Consolas" panose="020B0609020204030204" pitchFamily="49" charset="0"/>
                <a:ea typeface="Courier New"/>
                <a:cs typeface="Consolas" panose="020B0609020204030204" pitchFamily="49" charset="0"/>
                <a:sym typeface="Courier New"/>
              </a:rPr>
              <a:t>aes</a:t>
            </a:r>
            <a:r>
              <a:rPr lang="en-US" sz="2000" dirty="0">
                <a:latin typeface="Consolas" panose="020B0609020204030204" pitchFamily="49" charset="0"/>
                <a:ea typeface="Courier New"/>
                <a:cs typeface="Consolas" panose="020B0609020204030204" pitchFamily="49" charset="0"/>
                <a:sym typeface="Courier New"/>
              </a:rPr>
              <a:t>(x = </a:t>
            </a:r>
            <a:r>
              <a:rPr lang="en-US" sz="2000" dirty="0" err="1">
                <a:latin typeface="Consolas" panose="020B0609020204030204" pitchFamily="49" charset="0"/>
                <a:ea typeface="Courier New"/>
                <a:cs typeface="Consolas" panose="020B0609020204030204" pitchFamily="49" charset="0"/>
                <a:sym typeface="Courier New"/>
              </a:rPr>
              <a:t>order_count</a:t>
            </a:r>
            <a:r>
              <a:rPr lang="en-US" sz="2000" dirty="0">
                <a:latin typeface="Consolas" panose="020B0609020204030204" pitchFamily="49" charset="0"/>
                <a:ea typeface="Courier New"/>
                <a:cs typeface="Consolas" panose="020B0609020204030204" pitchFamily="49" charset="0"/>
                <a:sym typeface="Courier New"/>
              </a:rPr>
              <a:t>))</a:t>
            </a:r>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6294" y="3804267"/>
            <a:ext cx="3453341" cy="2771662"/>
          </a:xfrm>
          <a:prstGeom prst="rect">
            <a:avLst/>
          </a:prstGeom>
        </p:spPr>
      </p:pic>
      <p:pic>
        <p:nvPicPr>
          <p:cNvPr id="12" name="Picture 11"/>
          <p:cNvPicPr>
            <a:picLocks noChangeAspect="1"/>
          </p:cNvPicPr>
          <p:nvPr/>
        </p:nvPicPr>
        <p:blipFill>
          <a:blip r:embed="rId5"/>
          <a:stretch>
            <a:fillRect/>
          </a:stretch>
        </p:blipFill>
        <p:spPr>
          <a:xfrm>
            <a:off x="8048002" y="2146640"/>
            <a:ext cx="3727202" cy="1884447"/>
          </a:xfrm>
          <a:prstGeom prst="rect">
            <a:avLst/>
          </a:prstGeom>
        </p:spPr>
      </p:pic>
      <p:sp>
        <p:nvSpPr>
          <p:cNvPr id="3" name="Title 2"/>
          <p:cNvSpPr>
            <a:spLocks noGrp="1"/>
          </p:cNvSpPr>
          <p:nvPr>
            <p:ph type="title"/>
          </p:nvPr>
        </p:nvSpPr>
        <p:spPr/>
        <p:txBody>
          <a:bodyPr>
            <a:normAutofit/>
          </a:bodyPr>
          <a:lstStyle/>
          <a:p>
            <a:r>
              <a:rPr lang="en-US" sz="5400" dirty="0"/>
              <a:t>Visualize the distribution of order counts</a:t>
            </a:r>
            <a:endParaRPr lang="en-US" dirty="0"/>
          </a:p>
        </p:txBody>
      </p:sp>
      <p:sp>
        <p:nvSpPr>
          <p:cNvPr id="2" name="Rectangle 1"/>
          <p:cNvSpPr/>
          <p:nvPr/>
        </p:nvSpPr>
        <p:spPr>
          <a:xfrm>
            <a:off x="8679535" y="1760472"/>
            <a:ext cx="2464136" cy="369332"/>
          </a:xfrm>
          <a:prstGeom prst="rect">
            <a:avLst/>
          </a:prstGeom>
        </p:spPr>
        <p:txBody>
          <a:bodyPr wrap="none">
            <a:spAutoFit/>
          </a:bodyPr>
          <a:lstStyle/>
          <a:p>
            <a:r>
              <a:rPr lang="en-US" i="1" dirty="0" err="1">
                <a:latin typeface="Consolas" panose="020B0609020204030204" pitchFamily="49" charset="0"/>
                <a:ea typeface="Courier New"/>
                <a:cs typeface="Consolas" panose="020B0609020204030204" pitchFamily="49" charset="0"/>
                <a:sym typeface="Courier New"/>
              </a:rPr>
              <a:t>orders_per_pt_dept</a:t>
            </a:r>
            <a:endParaRPr lang="en-US" i="1" dirty="0"/>
          </a:p>
        </p:txBody>
      </p:sp>
    </p:spTree>
    <p:extLst>
      <p:ext uri="{BB962C8B-B14F-4D97-AF65-F5344CB8AC3E}">
        <p14:creationId xmlns:p14="http://schemas.microsoft.com/office/powerpoint/2010/main" val="208092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3</a:t>
            </a:r>
          </a:p>
        </p:txBody>
      </p:sp>
      <p:sp>
        <p:nvSpPr>
          <p:cNvPr id="3"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p:txBody>
          <a:bodyPr>
            <a:normAutofit fontScale="92500" lnSpcReduction="20000"/>
          </a:bodyPr>
          <a:lstStyle/>
          <a:p>
            <a:r>
              <a:rPr lang="en-US" dirty="0"/>
              <a:t>Another aesthetic mapping is "fill" - this can add a color to fill in the histogram based on another variable. Revise the plot we created by changing the fill of the histogram based on the department of the order.</a:t>
            </a:r>
          </a:p>
        </p:txBody>
      </p:sp>
    </p:spTree>
    <p:extLst>
      <p:ext uri="{BB962C8B-B14F-4D97-AF65-F5344CB8AC3E}">
        <p14:creationId xmlns:p14="http://schemas.microsoft.com/office/powerpoint/2010/main" val="30333951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a:solidFill>
                  <a:schemeClr val="tx1"/>
                </a:solidFill>
              </a:rPr>
              <a:t>Compare two sets of count data</a:t>
            </a:r>
            <a:endParaRPr lang="en-US" dirty="0">
              <a:solidFill>
                <a:schemeClr val="tx1"/>
              </a:solidFill>
            </a:endParaRPr>
          </a:p>
        </p:txBody>
      </p:sp>
    </p:spTree>
    <p:extLst>
      <p:ext uri="{BB962C8B-B14F-4D97-AF65-F5344CB8AC3E}">
        <p14:creationId xmlns:p14="http://schemas.microsoft.com/office/powerpoint/2010/main" val="645596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grpSp>
        <p:nvGrpSpPr>
          <p:cNvPr id="6" name="Group 5"/>
          <p:cNvGrpSpPr/>
          <p:nvPr/>
        </p:nvGrpSpPr>
        <p:grpSpPr>
          <a:xfrm>
            <a:off x="539573" y="2192256"/>
            <a:ext cx="7655782" cy="1438363"/>
            <a:chOff x="1216768" y="560135"/>
            <a:chExt cx="10292060" cy="4901564"/>
          </a:xfrm>
        </p:grpSpPr>
        <p:sp>
          <p:nvSpPr>
            <p:cNvPr id="225" name="Google Shape;225;p25"/>
            <p:cNvSpPr/>
            <p:nvPr/>
          </p:nvSpPr>
          <p:spPr>
            <a:xfrm>
              <a:off x="1216768" y="560135"/>
              <a:ext cx="10292060" cy="4901564"/>
            </a:xfrm>
            <a:custGeom>
              <a:avLst/>
              <a:gdLst/>
              <a:ahLst/>
              <a:cxnLst/>
              <a:rect l="l" t="t" r="r" b="b"/>
              <a:pathLst>
                <a:path w="18216245" h="8079105" extrusionOk="0">
                  <a:moveTo>
                    <a:pt x="0" y="0"/>
                  </a:moveTo>
                  <a:lnTo>
                    <a:pt x="18215801" y="0"/>
                  </a:lnTo>
                  <a:lnTo>
                    <a:pt x="18215801" y="8078796"/>
                  </a:lnTo>
                  <a:lnTo>
                    <a:pt x="0" y="8078796"/>
                  </a:lnTo>
                  <a:lnTo>
                    <a:pt x="0" y="0"/>
                  </a:lnTo>
                  <a:close/>
                </a:path>
              </a:pathLst>
            </a:custGeom>
            <a:solidFill>
              <a:srgbClr val="F0F2F4"/>
            </a:solidFill>
            <a:ln>
              <a:noFill/>
            </a:ln>
          </p:spPr>
          <p:txBody>
            <a:bodyPr spcFirstLastPara="1" wrap="square" lIns="0" tIns="0" rIns="0" bIns="0" anchor="t" anchorCtr="0">
              <a:noAutofit/>
            </a:bodyPr>
            <a:lstStyle/>
            <a:p>
              <a:endParaRPr sz="800" dirty="0"/>
            </a:p>
          </p:txBody>
        </p:sp>
        <p:sp>
          <p:nvSpPr>
            <p:cNvPr id="226" name="Google Shape;226;p25"/>
            <p:cNvSpPr/>
            <p:nvPr/>
          </p:nvSpPr>
          <p:spPr>
            <a:xfrm>
              <a:off x="1216768" y="560135"/>
              <a:ext cx="10292060" cy="4901564"/>
            </a:xfrm>
            <a:custGeom>
              <a:avLst/>
              <a:gdLst/>
              <a:ahLst/>
              <a:cxnLst/>
              <a:rect l="l" t="t" r="r" b="b"/>
              <a:pathLst>
                <a:path w="18216245" h="8079105" extrusionOk="0">
                  <a:moveTo>
                    <a:pt x="0" y="0"/>
                  </a:moveTo>
                  <a:lnTo>
                    <a:pt x="18215801" y="0"/>
                  </a:lnTo>
                  <a:lnTo>
                    <a:pt x="18215801" y="8078797"/>
                  </a:lnTo>
                  <a:lnTo>
                    <a:pt x="0" y="8078797"/>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800"/>
            </a:p>
          </p:txBody>
        </p:sp>
      </p:grpSp>
      <p:sp>
        <p:nvSpPr>
          <p:cNvPr id="9"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800"/>
          </a:p>
        </p:txBody>
      </p:sp>
      <p:sp>
        <p:nvSpPr>
          <p:cNvPr id="4" name="TextBox 3"/>
          <p:cNvSpPr txBox="1"/>
          <p:nvPr/>
        </p:nvSpPr>
        <p:spPr>
          <a:xfrm>
            <a:off x="603741" y="2234602"/>
            <a:ext cx="7655782" cy="1200329"/>
          </a:xfrm>
          <a:prstGeom prst="rect">
            <a:avLst/>
          </a:prstGeom>
          <a:noFill/>
        </p:spPr>
        <p:txBody>
          <a:bodyPr wrap="square" rtlCol="0">
            <a:spAutoFit/>
          </a:bodyPr>
          <a:lstStyle/>
          <a:p>
            <a:r>
              <a:rPr lang="en-US" dirty="0" err="1">
                <a:latin typeface="Consolas" charset="0"/>
                <a:ea typeface="Consolas" charset="0"/>
                <a:cs typeface="Consolas" charset="0"/>
              </a:rPr>
              <a:t>orders_per_pt_dept</a:t>
            </a:r>
            <a:r>
              <a:rPr lang="en-US" dirty="0">
                <a:latin typeface="Consolas" charset="0"/>
                <a:ea typeface="Consolas" charset="0"/>
                <a:cs typeface="Consolas" charset="0"/>
              </a:rPr>
              <a:t> %&gt;% </a:t>
            </a:r>
          </a:p>
          <a:p>
            <a:r>
              <a:rPr lang="en-US" dirty="0">
                <a:latin typeface="Consolas" charset="0"/>
                <a:ea typeface="Consolas" charset="0"/>
                <a:cs typeface="Consolas" charset="0"/>
              </a:rPr>
              <a:t>	</a:t>
            </a:r>
            <a:r>
              <a:rPr lang="en-US" dirty="0" err="1">
                <a:latin typeface="Consolas" charset="0"/>
                <a:ea typeface="Consolas" charset="0"/>
                <a:cs typeface="Consolas" charset="0"/>
              </a:rPr>
              <a:t>group_by</a:t>
            </a:r>
            <a:r>
              <a:rPr lang="en-US" dirty="0">
                <a:latin typeface="Consolas" charset="0"/>
                <a:ea typeface="Consolas" charset="0"/>
                <a:cs typeface="Consolas" charset="0"/>
              </a:rPr>
              <a:t>(department) %&gt;% </a:t>
            </a:r>
          </a:p>
          <a:p>
            <a:r>
              <a:rPr lang="en-US" dirty="0">
                <a:latin typeface="Consolas" charset="0"/>
                <a:ea typeface="Consolas" charset="0"/>
                <a:cs typeface="Consolas" charset="0"/>
              </a:rPr>
              <a:t>	summarize(</a:t>
            </a:r>
            <a:r>
              <a:rPr lang="en-US" dirty="0" err="1">
                <a:latin typeface="Consolas" charset="0"/>
                <a:ea typeface="Consolas" charset="0"/>
                <a:cs typeface="Consolas" charset="0"/>
              </a:rPr>
              <a:t>order_count_median</a:t>
            </a:r>
            <a:r>
              <a:rPr lang="en-US" dirty="0">
                <a:latin typeface="Consolas" charset="0"/>
                <a:ea typeface="Consolas" charset="0"/>
                <a:cs typeface="Consolas" charset="0"/>
              </a:rPr>
              <a:t> = median(</a:t>
            </a:r>
            <a:r>
              <a:rPr lang="en-US" dirty="0" err="1">
                <a:latin typeface="Consolas" charset="0"/>
                <a:ea typeface="Consolas" charset="0"/>
                <a:cs typeface="Consolas" charset="0"/>
              </a:rPr>
              <a:t>order_count</a:t>
            </a:r>
            <a:r>
              <a:rPr lang="en-US" dirty="0">
                <a:latin typeface="Consolas" charset="0"/>
                <a:ea typeface="Consolas" charset="0"/>
                <a:cs typeface="Consolas" charset="0"/>
              </a:rPr>
              <a:t>), </a:t>
            </a:r>
          </a:p>
          <a:p>
            <a:r>
              <a:rPr lang="en-US" dirty="0">
                <a:latin typeface="Consolas" charset="0"/>
                <a:ea typeface="Consolas" charset="0"/>
                <a:cs typeface="Consolas" charset="0"/>
              </a:rPr>
              <a:t>		   </a:t>
            </a:r>
            <a:r>
              <a:rPr lang="en-US" dirty="0" err="1">
                <a:latin typeface="Consolas" charset="0"/>
                <a:ea typeface="Consolas" charset="0"/>
                <a:cs typeface="Consolas" charset="0"/>
              </a:rPr>
              <a:t>order_count_mean</a:t>
            </a:r>
            <a:r>
              <a:rPr lang="en-US" dirty="0">
                <a:latin typeface="Consolas" charset="0"/>
                <a:ea typeface="Consolas" charset="0"/>
                <a:cs typeface="Consolas" charset="0"/>
              </a:rPr>
              <a:t> = mean(</a:t>
            </a:r>
            <a:r>
              <a:rPr lang="en-US" dirty="0" err="1">
                <a:latin typeface="Consolas" charset="0"/>
                <a:ea typeface="Consolas" charset="0"/>
                <a:cs typeface="Consolas" charset="0"/>
              </a:rPr>
              <a:t>order_count</a:t>
            </a:r>
            <a:r>
              <a:rPr lang="en-US" dirty="0">
                <a:latin typeface="Consolas" charset="0"/>
                <a:ea typeface="Consolas" charset="0"/>
                <a:cs typeface="Consolas" charset="0"/>
              </a:rPr>
              <a:t>))</a:t>
            </a:r>
            <a:endParaRPr lang="en-US" dirty="0">
              <a:latin typeface="Consolas" charset="0"/>
              <a:ea typeface="Consolas" charset="0"/>
              <a:cs typeface="Consolas" charset="0"/>
              <a:sym typeface="Courier New"/>
            </a:endParaRPr>
          </a:p>
        </p:txBody>
      </p:sp>
      <p:pic>
        <p:nvPicPr>
          <p:cNvPr id="5" name="Picture 4"/>
          <p:cNvPicPr>
            <a:picLocks noChangeAspect="1"/>
          </p:cNvPicPr>
          <p:nvPr/>
        </p:nvPicPr>
        <p:blipFill>
          <a:blip r:embed="rId4"/>
          <a:stretch>
            <a:fillRect/>
          </a:stretch>
        </p:blipFill>
        <p:spPr>
          <a:xfrm>
            <a:off x="2473504" y="4497516"/>
            <a:ext cx="6781800" cy="1308100"/>
          </a:xfrm>
          <a:prstGeom prst="rect">
            <a:avLst/>
          </a:prstGeom>
        </p:spPr>
      </p:pic>
      <p:sp>
        <p:nvSpPr>
          <p:cNvPr id="8" name="Title 7"/>
          <p:cNvSpPr>
            <a:spLocks noGrp="1"/>
          </p:cNvSpPr>
          <p:nvPr>
            <p:ph type="title"/>
          </p:nvPr>
        </p:nvSpPr>
        <p:spPr>
          <a:xfrm>
            <a:off x="1024127" y="585216"/>
            <a:ext cx="11064953" cy="1499616"/>
          </a:xfrm>
        </p:spPr>
        <p:txBody>
          <a:bodyPr>
            <a:normAutofit/>
          </a:bodyPr>
          <a:lstStyle/>
          <a:p>
            <a:r>
              <a:rPr lang="en-US" sz="4400" dirty="0"/>
              <a:t>Describe the central tendency of the order count</a:t>
            </a:r>
          </a:p>
        </p:txBody>
      </p:sp>
      <p:pic>
        <p:nvPicPr>
          <p:cNvPr id="11" name="Picture 10"/>
          <p:cNvPicPr>
            <a:picLocks noChangeAspect="1"/>
          </p:cNvPicPr>
          <p:nvPr/>
        </p:nvPicPr>
        <p:blipFill>
          <a:blip r:embed="rId5"/>
          <a:stretch>
            <a:fillRect/>
          </a:stretch>
        </p:blipFill>
        <p:spPr>
          <a:xfrm>
            <a:off x="8707901" y="2192257"/>
            <a:ext cx="3459917" cy="1749310"/>
          </a:xfrm>
          <a:prstGeom prst="rect">
            <a:avLst/>
          </a:prstGeom>
        </p:spPr>
      </p:pic>
      <p:sp>
        <p:nvSpPr>
          <p:cNvPr id="12" name="Rectangle 11"/>
          <p:cNvSpPr/>
          <p:nvPr/>
        </p:nvSpPr>
        <p:spPr>
          <a:xfrm>
            <a:off x="9255304" y="1822924"/>
            <a:ext cx="2464136" cy="369332"/>
          </a:xfrm>
          <a:prstGeom prst="rect">
            <a:avLst/>
          </a:prstGeom>
        </p:spPr>
        <p:txBody>
          <a:bodyPr wrap="none">
            <a:spAutoFit/>
          </a:bodyPr>
          <a:lstStyle/>
          <a:p>
            <a:r>
              <a:rPr lang="en-US" i="1" dirty="0" err="1">
                <a:latin typeface="Consolas" panose="020B0609020204030204" pitchFamily="49" charset="0"/>
                <a:ea typeface="Courier New"/>
                <a:cs typeface="Consolas" panose="020B0609020204030204" pitchFamily="49" charset="0"/>
                <a:sym typeface="Courier New"/>
              </a:rPr>
              <a:t>orders_per_pt_dept</a:t>
            </a:r>
            <a:endParaRPr lang="en-US" i="1" dirty="0"/>
          </a:p>
        </p:txBody>
      </p:sp>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51712" y="3948881"/>
            <a:ext cx="1777233" cy="1426413"/>
          </a:xfrm>
          <a:prstGeom prst="rect">
            <a:avLst/>
          </a:prstGeom>
        </p:spPr>
      </p:pic>
    </p:spTree>
    <p:extLst>
      <p:ext uri="{BB962C8B-B14F-4D97-AF65-F5344CB8AC3E}">
        <p14:creationId xmlns:p14="http://schemas.microsoft.com/office/powerpoint/2010/main" val="11180681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7451" y="585216"/>
            <a:ext cx="10135518" cy="1499616"/>
          </a:xfrm>
        </p:spPr>
        <p:txBody>
          <a:bodyPr>
            <a:normAutofit/>
          </a:bodyPr>
          <a:lstStyle/>
          <a:p>
            <a:r>
              <a:rPr lang="en-US" sz="5400" dirty="0">
                <a:solidFill>
                  <a:schemeClr val="tx1"/>
                </a:solidFill>
                <a:ea typeface="+mn-ea"/>
                <a:cs typeface="+mn-cs"/>
              </a:rPr>
              <a:t>What test can compare count distributions?</a:t>
            </a:r>
          </a:p>
        </p:txBody>
      </p:sp>
      <p:pic>
        <p:nvPicPr>
          <p:cNvPr id="4" name="Picture 3"/>
          <p:cNvPicPr>
            <a:picLocks noChangeAspect="1"/>
          </p:cNvPicPr>
          <p:nvPr/>
        </p:nvPicPr>
        <p:blipFill>
          <a:blip r:embed="rId3"/>
          <a:stretch>
            <a:fillRect/>
          </a:stretch>
        </p:blipFill>
        <p:spPr>
          <a:xfrm>
            <a:off x="767424" y="2402724"/>
            <a:ext cx="10233479" cy="211573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94352" y="5103912"/>
            <a:ext cx="1777233" cy="1426413"/>
          </a:xfrm>
          <a:prstGeom prst="rect">
            <a:avLst/>
          </a:prstGeom>
        </p:spPr>
      </p:pic>
    </p:spTree>
    <p:extLst>
      <p:ext uri="{BB962C8B-B14F-4D97-AF65-F5344CB8AC3E}">
        <p14:creationId xmlns:p14="http://schemas.microsoft.com/office/powerpoint/2010/main" val="10722058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69035" y="846551"/>
            <a:ext cx="2729145" cy="923330"/>
          </a:xfrm>
          <a:prstGeom prst="rect">
            <a:avLst/>
          </a:prstGeom>
          <a:noFill/>
        </p:spPr>
        <p:txBody>
          <a:bodyPr wrap="none" rtlCol="0">
            <a:spAutoFit/>
          </a:bodyPr>
          <a:lstStyle/>
          <a:p>
            <a:r>
              <a:rPr lang="en-US" sz="5400" dirty="0" err="1">
                <a:latin typeface="+mj-lt"/>
                <a:sym typeface="Calibri"/>
              </a:rPr>
              <a:t>wilcox.test</a:t>
            </a:r>
            <a:r>
              <a:rPr lang="en-US" sz="4400" dirty="0">
                <a:latin typeface="Calibri"/>
                <a:sym typeface="Calibri"/>
              </a:rPr>
              <a:t>()</a:t>
            </a:r>
            <a:endParaRPr lang="en-US" sz="1400" dirty="0"/>
          </a:p>
        </p:txBody>
      </p:sp>
      <p:sp>
        <p:nvSpPr>
          <p:cNvPr id="5" name="Google Shape;131;p17"/>
          <p:cNvSpPr/>
          <p:nvPr/>
        </p:nvSpPr>
        <p:spPr>
          <a:xfrm>
            <a:off x="1974263" y="2865435"/>
            <a:ext cx="8000161"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6" name="Rectangle 5"/>
          <p:cNvSpPr/>
          <p:nvPr/>
        </p:nvSpPr>
        <p:spPr>
          <a:xfrm>
            <a:off x="2328673" y="2923778"/>
            <a:ext cx="8758066"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wilcox.test</a:t>
            </a:r>
            <a:r>
              <a:rPr lang="en-US" sz="3200" dirty="0">
                <a:latin typeface="Consolas" panose="020B0609020204030204" pitchFamily="49" charset="0"/>
                <a:ea typeface="Courier New"/>
                <a:cs typeface="Consolas" panose="020B0609020204030204" pitchFamily="49" charset="0"/>
                <a:sym typeface="Courier New"/>
              </a:rPr>
              <a:t>(</a:t>
            </a:r>
            <a:r>
              <a:rPr lang="en-US" sz="3200" dirty="0">
                <a:solidFill>
                  <a:srgbClr val="0070C0"/>
                </a:solidFill>
                <a:latin typeface="Consolas" panose="020B0609020204030204" pitchFamily="49" charset="0"/>
                <a:ea typeface="Courier New"/>
                <a:cs typeface="Consolas" panose="020B0609020204030204" pitchFamily="49" charset="0"/>
                <a:sym typeface="Courier New"/>
              </a:rPr>
              <a:t>measure</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rgbClr val="92D050"/>
                </a:solidFill>
                <a:latin typeface="Consolas" panose="020B0609020204030204" pitchFamily="49" charset="0"/>
                <a:ea typeface="Courier New"/>
                <a:cs typeface="Consolas" panose="020B0609020204030204" pitchFamily="49" charset="0"/>
                <a:sym typeface="Courier New"/>
              </a:rPr>
              <a:t>~ </a:t>
            </a:r>
            <a:r>
              <a:rPr lang="en-US" sz="3200" dirty="0">
                <a:solidFill>
                  <a:srgbClr val="0070C0"/>
                </a:solidFill>
                <a:latin typeface="Consolas" panose="020B0609020204030204" pitchFamily="49" charset="0"/>
                <a:ea typeface="Courier New"/>
                <a:cs typeface="Consolas" panose="020B0609020204030204" pitchFamily="49" charset="0"/>
                <a:sym typeface="Courier New"/>
              </a:rPr>
              <a:t>group</a:t>
            </a:r>
            <a:r>
              <a:rPr lang="en-US" sz="3200" dirty="0">
                <a:latin typeface="Consolas" panose="020B0609020204030204" pitchFamily="49" charset="0"/>
                <a:ea typeface="Courier New"/>
                <a:cs typeface="Consolas" panose="020B0609020204030204" pitchFamily="49" charset="0"/>
                <a:sym typeface="Courier New"/>
              </a:rPr>
              <a:t>,</a:t>
            </a:r>
          </a:p>
          <a:p>
            <a:r>
              <a:rPr lang="en-US" sz="3200" dirty="0">
                <a:latin typeface="Consolas" panose="020B0609020204030204" pitchFamily="49" charset="0"/>
                <a:ea typeface="Courier New"/>
                <a:cs typeface="Consolas" panose="020B0609020204030204" pitchFamily="49" charset="0"/>
                <a:sym typeface="Courier New"/>
              </a:rPr>
              <a:t>			data = </a:t>
            </a:r>
            <a:r>
              <a:rPr lang="en-US" sz="3200" dirty="0">
                <a:solidFill>
                  <a:srgbClr val="0070C0"/>
                </a:solidFill>
                <a:latin typeface="Consolas" panose="020B0609020204030204" pitchFamily="49" charset="0"/>
                <a:ea typeface="Courier New"/>
                <a:cs typeface="Consolas" panose="020B0609020204030204" pitchFamily="49" charset="0"/>
                <a:sym typeface="Courier New"/>
              </a:rPr>
              <a:t>orders</a:t>
            </a:r>
            <a:r>
              <a:rPr lang="en-US" sz="3200" dirty="0">
                <a:latin typeface="Consolas" panose="020B0609020204030204" pitchFamily="49" charset="0"/>
                <a:ea typeface="Courier New"/>
                <a:cs typeface="Consolas" panose="020B0609020204030204" pitchFamily="49" charset="0"/>
                <a:sym typeface="Courier New"/>
              </a:rPr>
              <a:t>, ...)</a:t>
            </a:r>
            <a:endParaRPr lang="en-US" dirty="0"/>
          </a:p>
        </p:txBody>
      </p:sp>
      <p:sp>
        <p:nvSpPr>
          <p:cNvPr id="13" name="Google Shape;296;p32"/>
          <p:cNvSpPr txBox="1"/>
          <p:nvPr/>
        </p:nvSpPr>
        <p:spPr>
          <a:xfrm>
            <a:off x="3211251" y="6223451"/>
            <a:ext cx="9256238" cy="502461"/>
          </a:xfrm>
          <a:prstGeom prst="rect">
            <a:avLst/>
          </a:prstGeom>
          <a:noFill/>
          <a:ln>
            <a:noFill/>
          </a:ln>
        </p:spPr>
        <p:txBody>
          <a:bodyPr spcFirstLastPara="1" wrap="square" lIns="0" tIns="6455" rIns="0" bIns="0" anchor="t" anchorCtr="0">
            <a:noAutofit/>
          </a:bodyPr>
          <a:lstStyle/>
          <a:p>
            <a:pPr marL="6803"/>
            <a:r>
              <a:rPr lang="en-US" sz="2800" i="1" dirty="0">
                <a:latin typeface="Calibri"/>
                <a:ea typeface="Calibri"/>
                <a:cs typeface="Calibri"/>
                <a:sym typeface="Calibri"/>
              </a:rPr>
              <a:t>Compare distributions by rank order</a:t>
            </a:r>
            <a:endParaRPr sz="2800" i="1" dirty="0">
              <a:latin typeface="Calibri"/>
              <a:ea typeface="Calibri"/>
              <a:cs typeface="Calibri"/>
              <a:sym typeface="Calibri"/>
            </a:endParaRPr>
          </a:p>
        </p:txBody>
      </p:sp>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grpSp>
        <p:nvGrpSpPr>
          <p:cNvPr id="11" name="Group 10"/>
          <p:cNvGrpSpPr/>
          <p:nvPr/>
        </p:nvGrpSpPr>
        <p:grpSpPr>
          <a:xfrm>
            <a:off x="5782807" y="4551781"/>
            <a:ext cx="2365216" cy="1246648"/>
            <a:chOff x="896764" y="1732048"/>
            <a:chExt cx="2365216" cy="1246648"/>
          </a:xfrm>
        </p:grpSpPr>
        <p:sp>
          <p:nvSpPr>
            <p:cNvPr id="12" name="Rounded Rectangular Callout 11"/>
            <p:cNvSpPr/>
            <p:nvPr/>
          </p:nvSpPr>
          <p:spPr>
            <a:xfrm>
              <a:off x="896764" y="1732048"/>
              <a:ext cx="2365216" cy="1246648"/>
            </a:xfrm>
            <a:prstGeom prst="wedgeRoundRectCallout">
              <a:avLst>
                <a:gd name="adj1" fmla="val 2764"/>
                <a:gd name="adj2" fmla="val -98619"/>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4" name="TextBox 13"/>
            <p:cNvSpPr txBox="1"/>
            <p:nvPr/>
          </p:nvSpPr>
          <p:spPr>
            <a:xfrm>
              <a:off x="896764" y="2088673"/>
              <a:ext cx="2365216" cy="523220"/>
            </a:xfrm>
            <a:prstGeom prst="rect">
              <a:avLst/>
            </a:prstGeom>
            <a:noFill/>
          </p:spPr>
          <p:txBody>
            <a:bodyPr wrap="square" rtlCol="0" anchor="ctr">
              <a:spAutoFit/>
            </a:bodyPr>
            <a:lstStyle/>
            <a:p>
              <a:pPr algn="ctr"/>
              <a:r>
                <a:rPr lang="en-US" sz="2800" dirty="0">
                  <a:solidFill>
                    <a:schemeClr val="bg1"/>
                  </a:solidFill>
                </a:rPr>
                <a:t>data frame</a:t>
              </a:r>
            </a:p>
          </p:txBody>
        </p:sp>
      </p:grpSp>
      <p:grpSp>
        <p:nvGrpSpPr>
          <p:cNvPr id="15" name="Group 14"/>
          <p:cNvGrpSpPr/>
          <p:nvPr/>
        </p:nvGrpSpPr>
        <p:grpSpPr>
          <a:xfrm>
            <a:off x="8412462" y="1267523"/>
            <a:ext cx="2365216" cy="1384995"/>
            <a:chOff x="896764" y="1657785"/>
            <a:chExt cx="2365216" cy="1384995"/>
          </a:xfrm>
        </p:grpSpPr>
        <p:sp>
          <p:nvSpPr>
            <p:cNvPr id="16" name="Rounded Rectangular Callout 15"/>
            <p:cNvSpPr/>
            <p:nvPr/>
          </p:nvSpPr>
          <p:spPr>
            <a:xfrm>
              <a:off x="896764" y="1732048"/>
              <a:ext cx="2365216" cy="1246648"/>
            </a:xfrm>
            <a:prstGeom prst="wedgeRoundRectCallout">
              <a:avLst>
                <a:gd name="adj1" fmla="val -40759"/>
                <a:gd name="adj2" fmla="val 88113"/>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7" name="TextBox 16"/>
            <p:cNvSpPr txBox="1"/>
            <p:nvPr/>
          </p:nvSpPr>
          <p:spPr>
            <a:xfrm>
              <a:off x="896764" y="1657785"/>
              <a:ext cx="2365216" cy="1384995"/>
            </a:xfrm>
            <a:prstGeom prst="rect">
              <a:avLst/>
            </a:prstGeom>
            <a:noFill/>
          </p:spPr>
          <p:txBody>
            <a:bodyPr wrap="square" rtlCol="0" anchor="ctr">
              <a:spAutoFit/>
            </a:bodyPr>
            <a:lstStyle/>
            <a:p>
              <a:pPr algn="ctr"/>
              <a:r>
                <a:rPr lang="en-US" sz="2800" dirty="0">
                  <a:solidFill>
                    <a:schemeClr val="bg1"/>
                  </a:solidFill>
                </a:rPr>
                <a:t>grouping or predictor variable</a:t>
              </a:r>
            </a:p>
          </p:txBody>
        </p:sp>
      </p:grpSp>
      <p:grpSp>
        <p:nvGrpSpPr>
          <p:cNvPr id="25" name="Group 24"/>
          <p:cNvGrpSpPr/>
          <p:nvPr/>
        </p:nvGrpSpPr>
        <p:grpSpPr>
          <a:xfrm>
            <a:off x="8412462" y="4598219"/>
            <a:ext cx="2365216" cy="1246648"/>
            <a:chOff x="896764" y="1732048"/>
            <a:chExt cx="2365216" cy="1246648"/>
          </a:xfrm>
        </p:grpSpPr>
        <p:sp>
          <p:nvSpPr>
            <p:cNvPr id="26" name="Rounded Rectangular Callout 25"/>
            <p:cNvSpPr/>
            <p:nvPr/>
          </p:nvSpPr>
          <p:spPr>
            <a:xfrm>
              <a:off x="896764" y="1732048"/>
              <a:ext cx="2365216" cy="1246648"/>
            </a:xfrm>
            <a:prstGeom prst="wedgeRoundRectCallout">
              <a:avLst>
                <a:gd name="adj1" fmla="val -28669"/>
                <a:gd name="adj2" fmla="val -92462"/>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7" name="TextBox 26"/>
            <p:cNvSpPr txBox="1"/>
            <p:nvPr/>
          </p:nvSpPr>
          <p:spPr>
            <a:xfrm>
              <a:off x="896764" y="1873227"/>
              <a:ext cx="2365216" cy="954107"/>
            </a:xfrm>
            <a:prstGeom prst="rect">
              <a:avLst/>
            </a:prstGeom>
            <a:noFill/>
          </p:spPr>
          <p:txBody>
            <a:bodyPr wrap="square" rtlCol="0" anchor="ctr">
              <a:spAutoFit/>
            </a:bodyPr>
            <a:lstStyle/>
            <a:p>
              <a:pPr algn="ctr"/>
              <a:r>
                <a:rPr lang="en-US" sz="2800" dirty="0">
                  <a:solidFill>
                    <a:schemeClr val="bg1"/>
                  </a:solidFill>
                </a:rPr>
                <a:t>additional arguments</a:t>
              </a:r>
              <a:endParaRPr lang="en-US" sz="2000" dirty="0">
                <a:solidFill>
                  <a:schemeClr val="bg1"/>
                </a:solidFill>
              </a:endParaRPr>
            </a:p>
          </p:txBody>
        </p:sp>
      </p:grpSp>
      <p:grpSp>
        <p:nvGrpSpPr>
          <p:cNvPr id="35" name="Group 34"/>
          <p:cNvGrpSpPr/>
          <p:nvPr/>
        </p:nvGrpSpPr>
        <p:grpSpPr>
          <a:xfrm>
            <a:off x="6664612" y="1389431"/>
            <a:ext cx="1589371" cy="1384995"/>
            <a:chOff x="896764" y="1657785"/>
            <a:chExt cx="2365216" cy="1384995"/>
          </a:xfrm>
        </p:grpSpPr>
        <p:sp>
          <p:nvSpPr>
            <p:cNvPr id="36" name="Rounded Rectangular Callout 35"/>
            <p:cNvSpPr/>
            <p:nvPr/>
          </p:nvSpPr>
          <p:spPr>
            <a:xfrm>
              <a:off x="896764" y="1732048"/>
              <a:ext cx="2365216" cy="1246648"/>
            </a:xfrm>
            <a:prstGeom prst="wedgeRoundRectCallout">
              <a:avLst>
                <a:gd name="adj1" fmla="val -16881"/>
                <a:gd name="adj2" fmla="val 77830"/>
                <a:gd name="adj3" fmla="val 16667"/>
              </a:avLst>
            </a:prstGeom>
            <a:solidFill>
              <a:srgbClr val="92D05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2800"/>
            </a:p>
          </p:txBody>
        </p:sp>
        <p:sp>
          <p:nvSpPr>
            <p:cNvPr id="37" name="TextBox 36"/>
            <p:cNvSpPr txBox="1"/>
            <p:nvPr/>
          </p:nvSpPr>
          <p:spPr>
            <a:xfrm>
              <a:off x="896764" y="1657785"/>
              <a:ext cx="2365216" cy="1384995"/>
            </a:xfrm>
            <a:prstGeom prst="rect">
              <a:avLst/>
            </a:prstGeom>
            <a:noFill/>
          </p:spPr>
          <p:txBody>
            <a:bodyPr wrap="square" rtlCol="0" anchor="ctr">
              <a:spAutoFit/>
            </a:bodyPr>
            <a:lstStyle/>
            <a:p>
              <a:pPr algn="ctr"/>
              <a:r>
                <a:rPr lang="en-US" sz="2800" dirty="0">
                  <a:solidFill>
                    <a:schemeClr val="bg1"/>
                  </a:solidFill>
                </a:rPr>
                <a:t>tilde operator</a:t>
              </a:r>
            </a:p>
          </p:txBody>
        </p:sp>
      </p:grpSp>
      <p:grpSp>
        <p:nvGrpSpPr>
          <p:cNvPr id="38" name="Group 37"/>
          <p:cNvGrpSpPr/>
          <p:nvPr/>
        </p:nvGrpSpPr>
        <p:grpSpPr>
          <a:xfrm>
            <a:off x="4140917" y="1326272"/>
            <a:ext cx="2365216" cy="1384995"/>
            <a:chOff x="896764" y="1657786"/>
            <a:chExt cx="2365216" cy="1384995"/>
          </a:xfrm>
        </p:grpSpPr>
        <p:sp>
          <p:nvSpPr>
            <p:cNvPr id="39" name="Rounded Rectangular Callout 38"/>
            <p:cNvSpPr/>
            <p:nvPr/>
          </p:nvSpPr>
          <p:spPr>
            <a:xfrm>
              <a:off x="896764" y="1741379"/>
              <a:ext cx="2365216" cy="1246648"/>
            </a:xfrm>
            <a:prstGeom prst="wedgeRoundRectCallout">
              <a:avLst>
                <a:gd name="adj1" fmla="val 30644"/>
                <a:gd name="adj2" fmla="val 75389"/>
                <a:gd name="adj3" fmla="val 16667"/>
              </a:avLst>
            </a:prstGeom>
            <a:solidFill>
              <a:schemeClr val="accent2">
                <a:lumMod val="60000"/>
                <a:lumOff val="4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40" name="TextBox 39"/>
            <p:cNvSpPr txBox="1"/>
            <p:nvPr/>
          </p:nvSpPr>
          <p:spPr>
            <a:xfrm>
              <a:off x="896764" y="1657786"/>
              <a:ext cx="2365216" cy="1384995"/>
            </a:xfrm>
            <a:prstGeom prst="rect">
              <a:avLst/>
            </a:prstGeom>
            <a:noFill/>
          </p:spPr>
          <p:txBody>
            <a:bodyPr wrap="square" rtlCol="0" anchor="ctr">
              <a:spAutoFit/>
            </a:bodyPr>
            <a:lstStyle/>
            <a:p>
              <a:pPr algn="ctr"/>
              <a:r>
                <a:rPr lang="en-US" sz="2800" dirty="0">
                  <a:solidFill>
                    <a:schemeClr val="bg1"/>
                  </a:solidFill>
                </a:rPr>
                <a:t>dependent or outcome variable</a:t>
              </a:r>
            </a:p>
          </p:txBody>
        </p:sp>
      </p:grpSp>
    </p:spTree>
    <p:extLst>
      <p:ext uri="{BB962C8B-B14F-4D97-AF65-F5344CB8AC3E}">
        <p14:creationId xmlns:p14="http://schemas.microsoft.com/office/powerpoint/2010/main" val="1759776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grpSp>
        <p:nvGrpSpPr>
          <p:cNvPr id="6" name="Group 5"/>
          <p:cNvGrpSpPr/>
          <p:nvPr/>
        </p:nvGrpSpPr>
        <p:grpSpPr>
          <a:xfrm>
            <a:off x="238226" y="2484781"/>
            <a:ext cx="7738156" cy="1673562"/>
            <a:chOff x="1216768" y="560135"/>
            <a:chExt cx="10292060" cy="4901564"/>
          </a:xfrm>
        </p:grpSpPr>
        <p:sp>
          <p:nvSpPr>
            <p:cNvPr id="225" name="Google Shape;225;p25"/>
            <p:cNvSpPr/>
            <p:nvPr/>
          </p:nvSpPr>
          <p:spPr>
            <a:xfrm>
              <a:off x="1216768" y="560135"/>
              <a:ext cx="10292060" cy="4901564"/>
            </a:xfrm>
            <a:custGeom>
              <a:avLst/>
              <a:gdLst/>
              <a:ahLst/>
              <a:cxnLst/>
              <a:rect l="l" t="t" r="r" b="b"/>
              <a:pathLst>
                <a:path w="18216245" h="8079105" extrusionOk="0">
                  <a:moveTo>
                    <a:pt x="0" y="0"/>
                  </a:moveTo>
                  <a:lnTo>
                    <a:pt x="18215801" y="0"/>
                  </a:lnTo>
                  <a:lnTo>
                    <a:pt x="18215801" y="8078796"/>
                  </a:lnTo>
                  <a:lnTo>
                    <a:pt x="0" y="8078796"/>
                  </a:lnTo>
                  <a:lnTo>
                    <a:pt x="0" y="0"/>
                  </a:lnTo>
                  <a:close/>
                </a:path>
              </a:pathLst>
            </a:custGeom>
            <a:solidFill>
              <a:srgbClr val="F0F2F4"/>
            </a:solidFill>
            <a:ln>
              <a:noFill/>
            </a:ln>
          </p:spPr>
          <p:txBody>
            <a:bodyPr spcFirstLastPara="1" wrap="square" lIns="0" tIns="0" rIns="0" bIns="0" anchor="t" anchorCtr="0">
              <a:noAutofit/>
            </a:bodyPr>
            <a:lstStyle/>
            <a:p>
              <a:endParaRPr sz="964" dirty="0"/>
            </a:p>
          </p:txBody>
        </p:sp>
        <p:sp>
          <p:nvSpPr>
            <p:cNvPr id="226" name="Google Shape;226;p25"/>
            <p:cNvSpPr/>
            <p:nvPr/>
          </p:nvSpPr>
          <p:spPr>
            <a:xfrm>
              <a:off x="1216768" y="560135"/>
              <a:ext cx="10292060" cy="4901564"/>
            </a:xfrm>
            <a:custGeom>
              <a:avLst/>
              <a:gdLst/>
              <a:ahLst/>
              <a:cxnLst/>
              <a:rect l="l" t="t" r="r" b="b"/>
              <a:pathLst>
                <a:path w="18216245" h="8079105" extrusionOk="0">
                  <a:moveTo>
                    <a:pt x="0" y="0"/>
                  </a:moveTo>
                  <a:lnTo>
                    <a:pt x="18215801" y="0"/>
                  </a:lnTo>
                  <a:lnTo>
                    <a:pt x="18215801" y="8078797"/>
                  </a:lnTo>
                  <a:lnTo>
                    <a:pt x="0" y="8078797"/>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grpSp>
      <p:sp>
        <p:nvSpPr>
          <p:cNvPr id="9"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4" name="TextBox 3"/>
          <p:cNvSpPr txBox="1"/>
          <p:nvPr/>
        </p:nvSpPr>
        <p:spPr>
          <a:xfrm>
            <a:off x="715589" y="2527127"/>
            <a:ext cx="6951303" cy="1631216"/>
          </a:xfrm>
          <a:prstGeom prst="rect">
            <a:avLst/>
          </a:prstGeom>
          <a:noFill/>
        </p:spPr>
        <p:txBody>
          <a:bodyPr wrap="square" rtlCol="0">
            <a:spAutoFit/>
          </a:bodyPr>
          <a:lstStyle/>
          <a:p>
            <a:r>
              <a:rPr lang="en-US" sz="2000" dirty="0" err="1">
                <a:latin typeface="Consolas" charset="0"/>
                <a:ea typeface="Consolas" charset="0"/>
                <a:cs typeface="Consolas" charset="0"/>
              </a:rPr>
              <a:t>wilcox.test</a:t>
            </a:r>
            <a:r>
              <a:rPr lang="en-US" sz="2000" dirty="0">
                <a:latin typeface="Consolas" charset="0"/>
                <a:ea typeface="Consolas" charset="0"/>
                <a:cs typeface="Consolas" charset="0"/>
              </a:rPr>
              <a:t>(</a:t>
            </a:r>
            <a:r>
              <a:rPr lang="en-US" sz="2000" dirty="0" err="1">
                <a:latin typeface="Consolas" charset="0"/>
                <a:ea typeface="Consolas" charset="0"/>
                <a:cs typeface="Consolas" charset="0"/>
              </a:rPr>
              <a:t>order_count</a:t>
            </a:r>
            <a:r>
              <a:rPr lang="en-US" sz="2000" dirty="0">
                <a:latin typeface="Consolas" charset="0"/>
                <a:ea typeface="Consolas" charset="0"/>
                <a:cs typeface="Consolas" charset="0"/>
              </a:rPr>
              <a:t> ~ department, </a:t>
            </a:r>
          </a:p>
          <a:p>
            <a:r>
              <a:rPr lang="en-US" sz="2000" dirty="0">
                <a:latin typeface="Consolas" charset="0"/>
                <a:ea typeface="Consolas" charset="0"/>
                <a:cs typeface="Consolas" charset="0"/>
              </a:rPr>
              <a:t>		data = </a:t>
            </a:r>
            <a:r>
              <a:rPr lang="en-US" sz="2000" dirty="0" err="1">
                <a:latin typeface="Consolas" charset="0"/>
                <a:ea typeface="Consolas" charset="0"/>
                <a:cs typeface="Consolas" charset="0"/>
              </a:rPr>
              <a:t>orders_per_pt_dept</a:t>
            </a:r>
            <a:r>
              <a:rPr lang="en-US" sz="2000" dirty="0">
                <a:latin typeface="Consolas" charset="0"/>
                <a:ea typeface="Consolas" charset="0"/>
                <a:cs typeface="Consolas" charset="0"/>
              </a:rPr>
              <a:t>, </a:t>
            </a:r>
          </a:p>
          <a:p>
            <a:r>
              <a:rPr lang="en-US" sz="2000" dirty="0">
                <a:latin typeface="Consolas" charset="0"/>
                <a:ea typeface="Consolas" charset="0"/>
                <a:cs typeface="Consolas" charset="0"/>
              </a:rPr>
              <a:t>		alternative = "</a:t>
            </a:r>
            <a:r>
              <a:rPr lang="en-US" sz="2000" dirty="0" err="1">
                <a:latin typeface="Consolas" charset="0"/>
                <a:ea typeface="Consolas" charset="0"/>
                <a:cs typeface="Consolas" charset="0"/>
              </a:rPr>
              <a:t>two.sided</a:t>
            </a:r>
            <a:r>
              <a:rPr lang="en-US" sz="2000" dirty="0">
                <a:latin typeface="Consolas" charset="0"/>
                <a:ea typeface="Consolas" charset="0"/>
                <a:cs typeface="Consolas" charset="0"/>
              </a:rPr>
              <a:t>", </a:t>
            </a:r>
          </a:p>
          <a:p>
            <a:r>
              <a:rPr lang="en-US" sz="2000" dirty="0">
                <a:latin typeface="Consolas" charset="0"/>
                <a:ea typeface="Consolas" charset="0"/>
                <a:cs typeface="Consolas" charset="0"/>
              </a:rPr>
              <a:t>		paired = FALSE, </a:t>
            </a:r>
          </a:p>
          <a:p>
            <a:r>
              <a:rPr lang="en-US" sz="2000" dirty="0">
                <a:latin typeface="Consolas" charset="0"/>
                <a:ea typeface="Consolas" charset="0"/>
                <a:cs typeface="Consolas" charset="0"/>
              </a:rPr>
              <a:t>		</a:t>
            </a:r>
            <a:r>
              <a:rPr lang="en-US" sz="2000" dirty="0" err="1">
                <a:latin typeface="Consolas" charset="0"/>
                <a:ea typeface="Consolas" charset="0"/>
                <a:cs typeface="Consolas" charset="0"/>
              </a:rPr>
              <a:t>conf.int</a:t>
            </a:r>
            <a:r>
              <a:rPr lang="en-US" sz="2000" dirty="0">
                <a:latin typeface="Consolas" charset="0"/>
                <a:ea typeface="Consolas" charset="0"/>
                <a:cs typeface="Consolas" charset="0"/>
              </a:rPr>
              <a:t> = TRUE)</a:t>
            </a:r>
            <a:endParaRPr lang="en-US" sz="2000" dirty="0">
              <a:latin typeface="Consolas" charset="0"/>
              <a:ea typeface="Consolas" charset="0"/>
              <a:cs typeface="Consolas" charset="0"/>
              <a:sym typeface="Courier New"/>
            </a:endParaRPr>
          </a:p>
        </p:txBody>
      </p:sp>
      <p:sp>
        <p:nvSpPr>
          <p:cNvPr id="2" name="TextBox 1"/>
          <p:cNvSpPr txBox="1"/>
          <p:nvPr/>
        </p:nvSpPr>
        <p:spPr>
          <a:xfrm>
            <a:off x="618053" y="1885030"/>
            <a:ext cx="10998559" cy="523220"/>
          </a:xfrm>
          <a:prstGeom prst="rect">
            <a:avLst/>
          </a:prstGeom>
          <a:noFill/>
        </p:spPr>
        <p:txBody>
          <a:bodyPr wrap="square" rtlCol="0">
            <a:spAutoFit/>
          </a:bodyPr>
          <a:lstStyle/>
          <a:p>
            <a:pPr marL="457200" indent="-457200">
              <a:buFont typeface="Arial" charset="0"/>
              <a:buChar char="•"/>
            </a:pPr>
            <a:r>
              <a:rPr lang="en-US" sz="2800" i="1" dirty="0"/>
              <a:t>Wilcoxon rank-sum test</a:t>
            </a:r>
          </a:p>
        </p:txBody>
      </p:sp>
      <p:pic>
        <p:nvPicPr>
          <p:cNvPr id="10" name="Picture 9"/>
          <p:cNvPicPr>
            <a:picLocks noChangeAspect="1"/>
          </p:cNvPicPr>
          <p:nvPr/>
        </p:nvPicPr>
        <p:blipFill rotWithShape="1">
          <a:blip r:embed="rId4"/>
          <a:srcRect t="2580"/>
          <a:stretch/>
        </p:blipFill>
        <p:spPr>
          <a:xfrm>
            <a:off x="8485632" y="2005431"/>
            <a:ext cx="3553961" cy="1798836"/>
          </a:xfrm>
          <a:prstGeom prst="rect">
            <a:avLst/>
          </a:prstGeom>
        </p:spPr>
      </p:pic>
      <p:pic>
        <p:nvPicPr>
          <p:cNvPr id="3" name="Picture 2"/>
          <p:cNvPicPr>
            <a:picLocks noChangeAspect="1"/>
          </p:cNvPicPr>
          <p:nvPr/>
        </p:nvPicPr>
        <p:blipFill>
          <a:blip r:embed="rId5"/>
          <a:stretch>
            <a:fillRect/>
          </a:stretch>
        </p:blipFill>
        <p:spPr>
          <a:xfrm>
            <a:off x="1780032" y="4241800"/>
            <a:ext cx="6705600" cy="2616200"/>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85632" y="3874050"/>
            <a:ext cx="3132269" cy="1931566"/>
          </a:xfrm>
          <a:prstGeom prst="rect">
            <a:avLst/>
          </a:prstGeom>
        </p:spPr>
      </p:pic>
      <p:sp>
        <p:nvSpPr>
          <p:cNvPr id="8" name="Title 7"/>
          <p:cNvSpPr>
            <a:spLocks noGrp="1"/>
          </p:cNvSpPr>
          <p:nvPr>
            <p:ph type="title"/>
          </p:nvPr>
        </p:nvSpPr>
        <p:spPr>
          <a:xfrm>
            <a:off x="929128" y="585216"/>
            <a:ext cx="10677828" cy="1499616"/>
          </a:xfrm>
        </p:spPr>
        <p:txBody>
          <a:bodyPr>
            <a:normAutofit/>
          </a:bodyPr>
          <a:lstStyle/>
          <a:p>
            <a:r>
              <a:rPr lang="en-US" sz="4400" dirty="0">
                <a:sym typeface="Calibri"/>
              </a:rPr>
              <a:t>Compare order count distributions between 2 departments</a:t>
            </a:r>
            <a:endParaRPr lang="en-US" sz="4400" dirty="0"/>
          </a:p>
        </p:txBody>
      </p:sp>
      <p:sp>
        <p:nvSpPr>
          <p:cNvPr id="12" name="Rectangle 11"/>
          <p:cNvSpPr/>
          <p:nvPr/>
        </p:nvSpPr>
        <p:spPr>
          <a:xfrm>
            <a:off x="9030544" y="1692543"/>
            <a:ext cx="2464136" cy="369332"/>
          </a:xfrm>
          <a:prstGeom prst="rect">
            <a:avLst/>
          </a:prstGeom>
        </p:spPr>
        <p:txBody>
          <a:bodyPr wrap="none">
            <a:spAutoFit/>
          </a:bodyPr>
          <a:lstStyle/>
          <a:p>
            <a:r>
              <a:rPr lang="en-US" i="1" dirty="0" err="1">
                <a:latin typeface="Consolas" panose="020B0609020204030204" pitchFamily="49" charset="0"/>
                <a:ea typeface="Courier New"/>
                <a:cs typeface="Consolas" panose="020B0609020204030204" pitchFamily="49" charset="0"/>
                <a:sym typeface="Courier New"/>
              </a:rPr>
              <a:t>orders_per_pt_dept</a:t>
            </a:r>
            <a:endParaRPr lang="en-US" i="1" dirty="0"/>
          </a:p>
        </p:txBody>
      </p:sp>
    </p:spTree>
    <p:extLst>
      <p:ext uri="{BB962C8B-B14F-4D97-AF65-F5344CB8AC3E}">
        <p14:creationId xmlns:p14="http://schemas.microsoft.com/office/powerpoint/2010/main" val="45088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DD1C-6CFF-334A-AB67-99CF4CC9B7AD}"/>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5BA62B42-9E84-8B4E-A63B-3E9F05150F47}"/>
              </a:ext>
            </a:extLst>
          </p:cNvPr>
          <p:cNvSpPr>
            <a:spLocks noGrp="1"/>
          </p:cNvSpPr>
          <p:nvPr>
            <p:ph idx="1"/>
          </p:nvPr>
        </p:nvSpPr>
        <p:spPr/>
        <p:txBody>
          <a:bodyPr>
            <a:normAutofit/>
          </a:bodyPr>
          <a:lstStyle/>
          <a:p>
            <a:pPr>
              <a:lnSpc>
                <a:spcPct val="100000"/>
              </a:lnSpc>
              <a:spcBef>
                <a:spcPts val="0"/>
              </a:spcBef>
              <a:spcAft>
                <a:spcPts val="0"/>
              </a:spcAft>
              <a:buClrTx/>
              <a:buSzTx/>
            </a:pPr>
            <a:r>
              <a:rPr lang="en-US" sz="2800" dirty="0"/>
              <a:t>Be able to</a:t>
            </a:r>
            <a:r>
              <a:rPr lang="mr-IN" sz="2800" dirty="0"/>
              <a:t>…</a:t>
            </a:r>
            <a:endParaRPr lang="en-US" sz="2800" dirty="0"/>
          </a:p>
          <a:p>
            <a:pPr>
              <a:lnSpc>
                <a:spcPct val="100000"/>
              </a:lnSpc>
              <a:spcBef>
                <a:spcPts val="0"/>
              </a:spcBef>
              <a:spcAft>
                <a:spcPts val="0"/>
              </a:spcAft>
              <a:buClrTx/>
              <a:buSzTx/>
            </a:pPr>
            <a:endParaRPr lang="en-US" sz="2800" dirty="0"/>
          </a:p>
          <a:p>
            <a:pPr marL="457200" indent="-457200">
              <a:lnSpc>
                <a:spcPct val="100000"/>
              </a:lnSpc>
              <a:spcBef>
                <a:spcPts val="0"/>
              </a:spcBef>
              <a:spcAft>
                <a:spcPts val="0"/>
              </a:spcAft>
              <a:buClrTx/>
              <a:buSzTx/>
              <a:buFont typeface="+mj-lt"/>
              <a:buAutoNum type="arabicPeriod"/>
            </a:pPr>
            <a:r>
              <a:rPr lang="en-US" sz="2800" dirty="0"/>
              <a:t>Calculate basic statistical calculations for groups within a data set</a:t>
            </a:r>
          </a:p>
          <a:p>
            <a:pPr marL="457200" indent="-457200">
              <a:lnSpc>
                <a:spcPct val="100000"/>
              </a:lnSpc>
              <a:spcBef>
                <a:spcPts val="0"/>
              </a:spcBef>
              <a:spcAft>
                <a:spcPts val="0"/>
              </a:spcAft>
              <a:buClrTx/>
              <a:buSzTx/>
              <a:buFont typeface="+mj-lt"/>
              <a:buAutoNum type="arabicPeriod"/>
            </a:pPr>
            <a:r>
              <a:rPr lang="en-US" sz="2800" dirty="0"/>
              <a:t>Use standard statistical modeling functions</a:t>
            </a:r>
          </a:p>
          <a:p>
            <a:pPr marL="457200" indent="-457200">
              <a:lnSpc>
                <a:spcPct val="100000"/>
              </a:lnSpc>
              <a:spcBef>
                <a:spcPts val="0"/>
              </a:spcBef>
              <a:spcAft>
                <a:spcPts val="0"/>
              </a:spcAft>
              <a:buClrTx/>
              <a:buSzTx/>
              <a:buFont typeface="+mj-lt"/>
              <a:buAutoNum type="arabicPeriod"/>
            </a:pPr>
            <a:r>
              <a:rPr lang="en-US" sz="2800" dirty="0"/>
              <a:t>Compare variables’ distributions</a:t>
            </a:r>
          </a:p>
        </p:txBody>
      </p:sp>
    </p:spTree>
    <p:extLst>
      <p:ext uri="{BB962C8B-B14F-4D97-AF65-F5344CB8AC3E}">
        <p14:creationId xmlns:p14="http://schemas.microsoft.com/office/powerpoint/2010/main" val="1998564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4CD91-ABF6-9145-B3A6-62656B5F8B17}"/>
              </a:ext>
            </a:extLst>
          </p:cNvPr>
          <p:cNvSpPr>
            <a:spLocks noGrp="1"/>
          </p:cNvSpPr>
          <p:nvPr>
            <p:ph type="title"/>
          </p:nvPr>
        </p:nvSpPr>
        <p:spPr/>
        <p:txBody>
          <a:bodyPr/>
          <a:lstStyle/>
          <a:p>
            <a:r>
              <a:rPr lang="en-US" dirty="0"/>
              <a:t>Your Turn 4</a:t>
            </a:r>
          </a:p>
        </p:txBody>
      </p:sp>
      <p:sp>
        <p:nvSpPr>
          <p:cNvPr id="3" name="Text Placeholder 2">
            <a:extLst>
              <a:ext uri="{FF2B5EF4-FFF2-40B4-BE49-F238E27FC236}">
                <a16:creationId xmlns:a16="http://schemas.microsoft.com/office/drawing/2014/main" id="{7A4948D8-D2BF-CB44-BFE5-34F93BC4DB25}"/>
              </a:ext>
            </a:extLst>
          </p:cNvPr>
          <p:cNvSpPr>
            <a:spLocks noGrp="1"/>
          </p:cNvSpPr>
          <p:nvPr>
            <p:ph type="body" sz="quarter" idx="13"/>
          </p:nvPr>
        </p:nvSpPr>
        <p:spPr>
          <a:xfrm>
            <a:off x="1024128" y="2238375"/>
            <a:ext cx="9720072" cy="4246401"/>
          </a:xfrm>
        </p:spPr>
        <p:txBody>
          <a:bodyPr>
            <a:normAutofit lnSpcReduction="10000"/>
          </a:bodyPr>
          <a:lstStyle/>
          <a:p>
            <a:r>
              <a:rPr lang="en-US" dirty="0"/>
              <a:t>Compare order counts across the nephrology, cardiology, and gastroenterology departments.</a:t>
            </a:r>
          </a:p>
          <a:p>
            <a:endParaRPr lang="en-US" i="1" dirty="0"/>
          </a:p>
          <a:p>
            <a:r>
              <a:rPr lang="en-US" i="1" dirty="0"/>
              <a:t>*Hint: Convert department to a factor using function factor()</a:t>
            </a:r>
          </a:p>
        </p:txBody>
      </p:sp>
    </p:spTree>
    <p:extLst>
      <p:ext uri="{BB962C8B-B14F-4D97-AF65-F5344CB8AC3E}">
        <p14:creationId xmlns:p14="http://schemas.microsoft.com/office/powerpoint/2010/main" val="41981935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grpSp>
        <p:nvGrpSpPr>
          <p:cNvPr id="6" name="Group 5"/>
          <p:cNvGrpSpPr/>
          <p:nvPr/>
        </p:nvGrpSpPr>
        <p:grpSpPr>
          <a:xfrm>
            <a:off x="562070" y="2051688"/>
            <a:ext cx="9477669" cy="3212445"/>
            <a:chOff x="1216768" y="560135"/>
            <a:chExt cx="10292060" cy="4901564"/>
          </a:xfrm>
        </p:grpSpPr>
        <p:sp>
          <p:nvSpPr>
            <p:cNvPr id="225" name="Google Shape;225;p25"/>
            <p:cNvSpPr/>
            <p:nvPr/>
          </p:nvSpPr>
          <p:spPr>
            <a:xfrm>
              <a:off x="1216768" y="560135"/>
              <a:ext cx="10292060" cy="4901564"/>
            </a:xfrm>
            <a:custGeom>
              <a:avLst/>
              <a:gdLst/>
              <a:ahLst/>
              <a:cxnLst/>
              <a:rect l="l" t="t" r="r" b="b"/>
              <a:pathLst>
                <a:path w="18216245" h="8079105" extrusionOk="0">
                  <a:moveTo>
                    <a:pt x="0" y="0"/>
                  </a:moveTo>
                  <a:lnTo>
                    <a:pt x="18215801" y="0"/>
                  </a:lnTo>
                  <a:lnTo>
                    <a:pt x="18215801" y="8078796"/>
                  </a:lnTo>
                  <a:lnTo>
                    <a:pt x="0" y="8078796"/>
                  </a:lnTo>
                  <a:lnTo>
                    <a:pt x="0" y="0"/>
                  </a:lnTo>
                  <a:close/>
                </a:path>
              </a:pathLst>
            </a:custGeom>
            <a:solidFill>
              <a:srgbClr val="F0F2F4"/>
            </a:solidFill>
            <a:ln>
              <a:noFill/>
            </a:ln>
          </p:spPr>
          <p:txBody>
            <a:bodyPr spcFirstLastPara="1" wrap="square" lIns="0" tIns="0" rIns="0" bIns="0" anchor="t" anchorCtr="0">
              <a:noAutofit/>
            </a:bodyPr>
            <a:lstStyle/>
            <a:p>
              <a:endParaRPr sz="964" dirty="0"/>
            </a:p>
          </p:txBody>
        </p:sp>
        <p:sp>
          <p:nvSpPr>
            <p:cNvPr id="226" name="Google Shape;226;p25"/>
            <p:cNvSpPr/>
            <p:nvPr/>
          </p:nvSpPr>
          <p:spPr>
            <a:xfrm>
              <a:off x="1216768" y="560135"/>
              <a:ext cx="10292060" cy="4901564"/>
            </a:xfrm>
            <a:custGeom>
              <a:avLst/>
              <a:gdLst/>
              <a:ahLst/>
              <a:cxnLst/>
              <a:rect l="l" t="t" r="r" b="b"/>
              <a:pathLst>
                <a:path w="18216245" h="8079105" extrusionOk="0">
                  <a:moveTo>
                    <a:pt x="0" y="0"/>
                  </a:moveTo>
                  <a:lnTo>
                    <a:pt x="18215801" y="0"/>
                  </a:lnTo>
                  <a:lnTo>
                    <a:pt x="18215801" y="8078797"/>
                  </a:lnTo>
                  <a:lnTo>
                    <a:pt x="0" y="8078797"/>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grpSp>
      <p:sp>
        <p:nvSpPr>
          <p:cNvPr id="9"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4" name="TextBox 3"/>
          <p:cNvSpPr txBox="1"/>
          <p:nvPr/>
        </p:nvSpPr>
        <p:spPr>
          <a:xfrm>
            <a:off x="741342" y="2114516"/>
            <a:ext cx="9167768" cy="3170099"/>
          </a:xfrm>
          <a:prstGeom prst="rect">
            <a:avLst/>
          </a:prstGeom>
          <a:noFill/>
        </p:spPr>
        <p:txBody>
          <a:bodyPr wrap="square" rtlCol="0">
            <a:spAutoFit/>
          </a:bodyPr>
          <a:lstStyle/>
          <a:p>
            <a:r>
              <a:rPr lang="en-US" sz="2000" dirty="0">
                <a:latin typeface="Consolas" panose="020B0609020204030204" pitchFamily="49" charset="0"/>
                <a:ea typeface="Courier New"/>
                <a:cs typeface="Consolas" panose="020B0609020204030204" pitchFamily="49" charset="0"/>
                <a:sym typeface="Courier New"/>
              </a:rPr>
              <a:t>orders %&gt;%	            </a:t>
            </a:r>
          </a:p>
          <a:p>
            <a:r>
              <a:rPr lang="en-US" sz="2000" dirty="0">
                <a:latin typeface="Consolas" panose="020B0609020204030204" pitchFamily="49" charset="0"/>
                <a:ea typeface="Courier New"/>
                <a:cs typeface="Consolas" panose="020B0609020204030204" pitchFamily="49" charset="0"/>
                <a:sym typeface="Courier New"/>
              </a:rPr>
              <a:t>	mutate(department = factor(department)) %&gt;%</a:t>
            </a:r>
          </a:p>
          <a:p>
            <a:r>
              <a:rPr lang="en-US" sz="2000" dirty="0">
                <a:latin typeface="Consolas" panose="020B0609020204030204" pitchFamily="49" charset="0"/>
                <a:ea typeface="Courier New"/>
                <a:cs typeface="Consolas" panose="020B0609020204030204" pitchFamily="49" charset="0"/>
                <a:sym typeface="Courier New"/>
              </a:rPr>
              <a:t>	filter(department %in% c("NEPHROLOGY CLINIC", </a:t>
            </a:r>
          </a:p>
          <a:p>
            <a:r>
              <a:rPr lang="en-US" sz="2000" dirty="0">
                <a:latin typeface="Consolas" panose="020B0609020204030204" pitchFamily="49" charset="0"/>
                <a:ea typeface="Courier New"/>
                <a:cs typeface="Consolas" panose="020B0609020204030204" pitchFamily="49" charset="0"/>
                <a:sym typeface="Courier New"/>
              </a:rPr>
              <a:t>					"CARDIOLOGY CLINIC", </a:t>
            </a:r>
          </a:p>
          <a:p>
            <a:r>
              <a:rPr lang="en-US" sz="2000" dirty="0">
                <a:latin typeface="Consolas" panose="020B0609020204030204" pitchFamily="49" charset="0"/>
                <a:ea typeface="Courier New"/>
                <a:cs typeface="Consolas" panose="020B0609020204030204" pitchFamily="49" charset="0"/>
                <a:sym typeface="Courier New"/>
              </a:rPr>
              <a:t>					"GASTROENTEROLOGY CLINIC")) %&gt;%</a:t>
            </a:r>
          </a:p>
          <a:p>
            <a:r>
              <a:rPr lang="en-US" sz="2000" dirty="0">
                <a:latin typeface="Consolas" panose="020B0609020204030204" pitchFamily="49" charset="0"/>
                <a:ea typeface="Courier New"/>
                <a:cs typeface="Consolas" panose="020B0609020204030204" pitchFamily="49" charset="0"/>
                <a:sym typeface="Courier New"/>
              </a:rPr>
              <a:t>	</a:t>
            </a:r>
            <a:r>
              <a:rPr lang="en-US" sz="2000" dirty="0" err="1">
                <a:latin typeface="Consolas" panose="020B0609020204030204" pitchFamily="49" charset="0"/>
                <a:ea typeface="Courier New"/>
                <a:cs typeface="Consolas" panose="020B0609020204030204" pitchFamily="49" charset="0"/>
                <a:sym typeface="Courier New"/>
              </a:rPr>
              <a:t>group_by</a:t>
            </a:r>
            <a:r>
              <a:rPr lang="en-US" sz="2000" dirty="0">
                <a:latin typeface="Consolas" panose="020B0609020204030204" pitchFamily="49" charset="0"/>
                <a:ea typeface="Courier New"/>
                <a:cs typeface="Consolas" panose="020B0609020204030204" pitchFamily="49" charset="0"/>
                <a:sym typeface="Courier New"/>
              </a:rPr>
              <a:t>(department, </a:t>
            </a:r>
            <a:r>
              <a:rPr lang="en-US" sz="2000" dirty="0" err="1">
                <a:latin typeface="Consolas" panose="020B0609020204030204" pitchFamily="49" charset="0"/>
                <a:ea typeface="Courier New"/>
                <a:cs typeface="Consolas" panose="020B0609020204030204" pitchFamily="49" charset="0"/>
                <a:sym typeface="Courier New"/>
              </a:rPr>
              <a:t>patient_id</a:t>
            </a:r>
            <a:r>
              <a:rPr lang="en-US" sz="2000" dirty="0">
                <a:latin typeface="Consolas" panose="020B0609020204030204" pitchFamily="49" charset="0"/>
                <a:ea typeface="Courier New"/>
                <a:cs typeface="Consolas" panose="020B0609020204030204" pitchFamily="49" charset="0"/>
                <a:sym typeface="Courier New"/>
              </a:rPr>
              <a:t>) %&gt;%	            </a:t>
            </a:r>
          </a:p>
          <a:p>
            <a:r>
              <a:rPr lang="en-US" sz="2000" dirty="0">
                <a:latin typeface="Consolas" panose="020B0609020204030204" pitchFamily="49" charset="0"/>
                <a:ea typeface="Courier New"/>
                <a:cs typeface="Consolas" panose="020B0609020204030204" pitchFamily="49" charset="0"/>
                <a:sym typeface="Courier New"/>
              </a:rPr>
              <a:t>	summarize(</a:t>
            </a:r>
            <a:r>
              <a:rPr lang="en-US" sz="2000" dirty="0" err="1">
                <a:latin typeface="Consolas" panose="020B0609020204030204" pitchFamily="49" charset="0"/>
                <a:ea typeface="Courier New"/>
                <a:cs typeface="Consolas" panose="020B0609020204030204" pitchFamily="49" charset="0"/>
                <a:sym typeface="Courier New"/>
              </a:rPr>
              <a:t>order_count</a:t>
            </a:r>
            <a:r>
              <a:rPr lang="en-US" sz="2000" dirty="0">
                <a:latin typeface="Consolas" panose="020B0609020204030204" pitchFamily="49" charset="0"/>
                <a:ea typeface="Courier New"/>
                <a:cs typeface="Consolas" panose="020B0609020204030204" pitchFamily="49" charset="0"/>
                <a:sym typeface="Courier New"/>
              </a:rPr>
              <a:t> = n()) %&gt;%     </a:t>
            </a:r>
          </a:p>
          <a:p>
            <a:r>
              <a:rPr lang="en-US" sz="2000" dirty="0">
                <a:latin typeface="Consolas" panose="020B0609020204030204" pitchFamily="49" charset="0"/>
                <a:ea typeface="Courier New"/>
                <a:cs typeface="Consolas" panose="020B0609020204030204" pitchFamily="49" charset="0"/>
                <a:sym typeface="Courier New"/>
              </a:rPr>
              <a:t>	ungroup() %&gt;%     </a:t>
            </a:r>
          </a:p>
          <a:p>
            <a:r>
              <a:rPr lang="en-US" sz="2000" dirty="0">
                <a:latin typeface="Consolas" panose="020B0609020204030204" pitchFamily="49" charset="0"/>
                <a:ea typeface="Courier New"/>
                <a:cs typeface="Consolas" panose="020B0609020204030204" pitchFamily="49" charset="0"/>
                <a:sym typeface="Courier New"/>
              </a:rPr>
              <a:t>	</a:t>
            </a:r>
            <a:r>
              <a:rPr lang="en-US" sz="2000" dirty="0" err="1">
                <a:latin typeface="Consolas" panose="020B0609020204030204" pitchFamily="49" charset="0"/>
                <a:ea typeface="Courier New"/>
                <a:cs typeface="Consolas" panose="020B0609020204030204" pitchFamily="49" charset="0"/>
                <a:sym typeface="Courier New"/>
              </a:rPr>
              <a:t>kruskal.test</a:t>
            </a:r>
            <a:r>
              <a:rPr lang="en-US" sz="2000" dirty="0">
                <a:latin typeface="Consolas" panose="020B0609020204030204" pitchFamily="49" charset="0"/>
                <a:ea typeface="Courier New"/>
                <a:cs typeface="Consolas" panose="020B0609020204030204" pitchFamily="49" charset="0"/>
                <a:sym typeface="Courier New"/>
              </a:rPr>
              <a:t>(</a:t>
            </a:r>
            <a:r>
              <a:rPr lang="en-US" sz="2000" dirty="0" err="1">
                <a:latin typeface="Consolas" panose="020B0609020204030204" pitchFamily="49" charset="0"/>
                <a:ea typeface="Courier New"/>
                <a:cs typeface="Consolas" panose="020B0609020204030204" pitchFamily="49" charset="0"/>
                <a:sym typeface="Courier New"/>
              </a:rPr>
              <a:t>order_count</a:t>
            </a:r>
            <a:r>
              <a:rPr lang="en-US" sz="2000" dirty="0">
                <a:latin typeface="Consolas" panose="020B0609020204030204" pitchFamily="49" charset="0"/>
                <a:ea typeface="Courier New"/>
                <a:cs typeface="Consolas" panose="020B0609020204030204" pitchFamily="49" charset="0"/>
                <a:sym typeface="Courier New"/>
              </a:rPr>
              <a:t> ~ department, </a:t>
            </a:r>
          </a:p>
          <a:p>
            <a:r>
              <a:rPr lang="en-US" sz="2000" dirty="0">
                <a:latin typeface="Consolas" panose="020B0609020204030204" pitchFamily="49" charset="0"/>
                <a:ea typeface="Courier New"/>
                <a:cs typeface="Consolas" panose="020B0609020204030204" pitchFamily="49" charset="0"/>
                <a:sym typeface="Courier New"/>
              </a:rPr>
              <a:t>			data = .)</a:t>
            </a:r>
            <a:endParaRPr lang="en-US" sz="2000" dirty="0">
              <a:latin typeface="Consolas" panose="020B0609020204030204" pitchFamily="49" charset="0"/>
              <a:ea typeface="Courier New"/>
              <a:cs typeface="Consolas" panose="020B0609020204030204" pitchFamily="49" charset="0"/>
            </a:endParaRPr>
          </a:p>
        </p:txBody>
      </p:sp>
      <p:sp>
        <p:nvSpPr>
          <p:cNvPr id="7" name="TextBox 6"/>
          <p:cNvSpPr txBox="1"/>
          <p:nvPr/>
        </p:nvSpPr>
        <p:spPr>
          <a:xfrm>
            <a:off x="951722" y="809336"/>
            <a:ext cx="10664890" cy="1200329"/>
          </a:xfrm>
          <a:prstGeom prst="rect">
            <a:avLst/>
          </a:prstGeom>
          <a:noFill/>
        </p:spPr>
        <p:txBody>
          <a:bodyPr wrap="square" rtlCol="0">
            <a:spAutoFit/>
          </a:bodyPr>
          <a:lstStyle/>
          <a:p>
            <a:r>
              <a:rPr lang="en-US" sz="3600" dirty="0">
                <a:latin typeface="+mj-lt"/>
              </a:rPr>
              <a:t>Compare order counts across the nephrology, cardiology, and gastroenterology departments</a:t>
            </a:r>
          </a:p>
        </p:txBody>
      </p:sp>
      <p:pic>
        <p:nvPicPr>
          <p:cNvPr id="2" name="Picture 1"/>
          <p:cNvPicPr>
            <a:picLocks noChangeAspect="1"/>
          </p:cNvPicPr>
          <p:nvPr/>
        </p:nvPicPr>
        <p:blipFill>
          <a:blip r:embed="rId4"/>
          <a:stretch>
            <a:fillRect/>
          </a:stretch>
        </p:blipFill>
        <p:spPr>
          <a:xfrm>
            <a:off x="2047823" y="5429267"/>
            <a:ext cx="6807200" cy="1092200"/>
          </a:xfrm>
          <a:prstGeom prst="rect">
            <a:avLst/>
          </a:prstGeom>
        </p:spPr>
      </p:pic>
    </p:spTree>
    <p:extLst>
      <p:ext uri="{BB962C8B-B14F-4D97-AF65-F5344CB8AC3E}">
        <p14:creationId xmlns:p14="http://schemas.microsoft.com/office/powerpoint/2010/main" val="1073606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DD1C-6CFF-334A-AB67-99CF4CC9B7AD}"/>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5BA62B42-9E84-8B4E-A63B-3E9F05150F47}"/>
              </a:ext>
            </a:extLst>
          </p:cNvPr>
          <p:cNvSpPr>
            <a:spLocks noGrp="1"/>
          </p:cNvSpPr>
          <p:nvPr>
            <p:ph idx="1"/>
          </p:nvPr>
        </p:nvSpPr>
        <p:spPr/>
        <p:txBody>
          <a:bodyPr>
            <a:normAutofit/>
          </a:bodyPr>
          <a:lstStyle/>
          <a:p>
            <a:pPr>
              <a:lnSpc>
                <a:spcPct val="100000"/>
              </a:lnSpc>
              <a:spcBef>
                <a:spcPts val="0"/>
              </a:spcBef>
              <a:spcAft>
                <a:spcPts val="0"/>
              </a:spcAft>
              <a:buClrTx/>
              <a:buSzTx/>
            </a:pPr>
            <a:r>
              <a:rPr lang="en-US" sz="2800" dirty="0"/>
              <a:t>Be able to</a:t>
            </a:r>
            <a:r>
              <a:rPr lang="mr-IN" sz="2800" dirty="0"/>
              <a:t>…</a:t>
            </a:r>
            <a:endParaRPr lang="en-US" sz="2800" dirty="0"/>
          </a:p>
          <a:p>
            <a:pPr>
              <a:lnSpc>
                <a:spcPct val="100000"/>
              </a:lnSpc>
              <a:spcBef>
                <a:spcPts val="0"/>
              </a:spcBef>
              <a:spcAft>
                <a:spcPts val="0"/>
              </a:spcAft>
              <a:buClrTx/>
              <a:buSzTx/>
            </a:pPr>
            <a:endParaRPr lang="en-US" sz="2800" dirty="0"/>
          </a:p>
          <a:p>
            <a:pPr marL="457200" indent="-457200">
              <a:lnSpc>
                <a:spcPct val="100000"/>
              </a:lnSpc>
              <a:spcBef>
                <a:spcPts val="0"/>
              </a:spcBef>
              <a:spcAft>
                <a:spcPts val="0"/>
              </a:spcAft>
              <a:buClrTx/>
              <a:buSzTx/>
              <a:buFont typeface="+mj-lt"/>
              <a:buAutoNum type="arabicPeriod"/>
            </a:pPr>
            <a:r>
              <a:rPr lang="en-US" sz="2800" dirty="0"/>
              <a:t>Calculate basic statistical calculations for groups within a data set</a:t>
            </a:r>
          </a:p>
          <a:p>
            <a:pPr marL="457200" indent="-457200">
              <a:lnSpc>
                <a:spcPct val="100000"/>
              </a:lnSpc>
              <a:spcBef>
                <a:spcPts val="0"/>
              </a:spcBef>
              <a:spcAft>
                <a:spcPts val="0"/>
              </a:spcAft>
              <a:buClrTx/>
              <a:buSzTx/>
              <a:buFont typeface="+mj-lt"/>
              <a:buAutoNum type="arabicPeriod"/>
            </a:pPr>
            <a:r>
              <a:rPr lang="en-US" sz="2800" dirty="0"/>
              <a:t>Use standard statistical modeling functions</a:t>
            </a:r>
          </a:p>
          <a:p>
            <a:pPr marL="457200" indent="-457200">
              <a:lnSpc>
                <a:spcPct val="100000"/>
              </a:lnSpc>
              <a:spcBef>
                <a:spcPts val="0"/>
              </a:spcBef>
              <a:spcAft>
                <a:spcPts val="0"/>
              </a:spcAft>
              <a:buClrTx/>
              <a:buSzTx/>
              <a:buFont typeface="+mj-lt"/>
              <a:buAutoNum type="arabicPeriod"/>
            </a:pPr>
            <a:r>
              <a:rPr lang="en-US" sz="2800" dirty="0"/>
              <a:t>Compare variables’ distributions</a:t>
            </a:r>
          </a:p>
        </p:txBody>
      </p:sp>
    </p:spTree>
    <p:extLst>
      <p:ext uri="{BB962C8B-B14F-4D97-AF65-F5344CB8AC3E}">
        <p14:creationId xmlns:p14="http://schemas.microsoft.com/office/powerpoint/2010/main" val="22586748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EDD1C-6CFF-334A-AB67-99CF4CC9B7AD}"/>
              </a:ext>
            </a:extLst>
          </p:cNvPr>
          <p:cNvSpPr>
            <a:spLocks noGrp="1"/>
          </p:cNvSpPr>
          <p:nvPr>
            <p:ph type="title"/>
          </p:nvPr>
        </p:nvSpPr>
        <p:spPr/>
        <p:txBody>
          <a:bodyPr/>
          <a:lstStyle/>
          <a:p>
            <a:r>
              <a:rPr lang="en-US" dirty="0"/>
              <a:t>Typical Data Science Pipeline</a:t>
            </a:r>
          </a:p>
        </p:txBody>
      </p:sp>
      <p:sp>
        <p:nvSpPr>
          <p:cNvPr id="3" name="Content Placeholder 2">
            <a:extLst>
              <a:ext uri="{FF2B5EF4-FFF2-40B4-BE49-F238E27FC236}">
                <a16:creationId xmlns:a16="http://schemas.microsoft.com/office/drawing/2014/main" id="{5BA62B42-9E84-8B4E-A63B-3E9F05150F4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AC9FB760-B370-434A-BDC7-3BB975B82E7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2000109"/>
            <a:ext cx="12192000" cy="4488559"/>
          </a:xfrm>
          <a:prstGeom prst="rect">
            <a:avLst/>
          </a:prstGeom>
        </p:spPr>
      </p:pic>
      <p:sp>
        <p:nvSpPr>
          <p:cNvPr id="6" name="TextBox 5">
            <a:extLst>
              <a:ext uri="{FF2B5EF4-FFF2-40B4-BE49-F238E27FC236}">
                <a16:creationId xmlns:a16="http://schemas.microsoft.com/office/drawing/2014/main" id="{983989C4-EC14-9944-AA13-435E7CAF2ACB}"/>
              </a:ext>
            </a:extLst>
          </p:cNvPr>
          <p:cNvSpPr txBox="1"/>
          <p:nvPr/>
        </p:nvSpPr>
        <p:spPr>
          <a:xfrm>
            <a:off x="0" y="6488668"/>
            <a:ext cx="6818811" cy="369332"/>
          </a:xfrm>
          <a:prstGeom prst="rect">
            <a:avLst/>
          </a:prstGeom>
          <a:noFill/>
        </p:spPr>
        <p:txBody>
          <a:bodyPr wrap="square" rtlCol="0">
            <a:spAutoFit/>
          </a:bodyPr>
          <a:lstStyle/>
          <a:p>
            <a:r>
              <a:rPr lang="en-US" dirty="0"/>
              <a:t>From </a:t>
            </a:r>
            <a:r>
              <a:rPr lang="en-US" i="1" dirty="0"/>
              <a:t>R for Data Science</a:t>
            </a:r>
            <a:r>
              <a:rPr lang="en-US" dirty="0"/>
              <a:t> (https://r4ds.had.co.nz/</a:t>
            </a:r>
            <a:r>
              <a:rPr lang="en-US" dirty="0" err="1"/>
              <a:t>introduction.html</a:t>
            </a:r>
            <a:r>
              <a:rPr lang="en-US" dirty="0"/>
              <a:t>)</a:t>
            </a:r>
          </a:p>
        </p:txBody>
      </p:sp>
      <p:sp>
        <p:nvSpPr>
          <p:cNvPr id="4" name="Rounded Rectangle 3"/>
          <p:cNvSpPr/>
          <p:nvPr/>
        </p:nvSpPr>
        <p:spPr>
          <a:xfrm>
            <a:off x="6617327" y="3856383"/>
            <a:ext cx="1245704" cy="530087"/>
          </a:xfrm>
          <a:prstGeom prst="roundRect">
            <a:avLst/>
          </a:prstGeom>
          <a:solidFill>
            <a:srgbClr val="FFC000">
              <a:alpha val="4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20779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69A81-EACE-CA4A-8F32-2988B1716969}"/>
              </a:ext>
            </a:extLst>
          </p:cNvPr>
          <p:cNvSpPr>
            <a:spLocks noGrp="1"/>
          </p:cNvSpPr>
          <p:nvPr>
            <p:ph type="title"/>
          </p:nvPr>
        </p:nvSpPr>
        <p:spPr/>
        <p:txBody>
          <a:bodyPr/>
          <a:lstStyle/>
          <a:p>
            <a:r>
              <a:rPr lang="en-US" sz="5400" dirty="0">
                <a:solidFill>
                  <a:schemeClr val="tx1"/>
                </a:solidFill>
              </a:rPr>
              <a:t>Using summary to calculate statistics</a:t>
            </a:r>
            <a:endParaRPr lang="en-US" dirty="0">
              <a:solidFill>
                <a:schemeClr val="tx1"/>
              </a:solidFill>
            </a:endParaRPr>
          </a:p>
        </p:txBody>
      </p:sp>
    </p:spTree>
    <p:extLst>
      <p:ext uri="{BB962C8B-B14F-4D97-AF65-F5344CB8AC3E}">
        <p14:creationId xmlns:p14="http://schemas.microsoft.com/office/powerpoint/2010/main" val="21824711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FFDA92B-17C9-6345-9A86-FF51B38001AE}"/>
              </a:ext>
            </a:extLst>
          </p:cNvPr>
          <p:cNvSpPr>
            <a:spLocks noGrp="1"/>
          </p:cNvSpPr>
          <p:nvPr>
            <p:ph type="title"/>
          </p:nvPr>
        </p:nvSpPr>
        <p:spPr/>
        <p:txBody>
          <a:bodyPr/>
          <a:lstStyle/>
          <a:p>
            <a:r>
              <a:rPr lang="en-US" dirty="0"/>
              <a:t>Basic statistics functions</a:t>
            </a:r>
          </a:p>
        </p:txBody>
      </p:sp>
      <p:graphicFrame>
        <p:nvGraphicFramePr>
          <p:cNvPr id="6" name="Content Placeholder 5">
            <a:extLst>
              <a:ext uri="{FF2B5EF4-FFF2-40B4-BE49-F238E27FC236}">
                <a16:creationId xmlns:a16="http://schemas.microsoft.com/office/drawing/2014/main" id="{D2B7B2DC-52DE-AA4B-BEC7-B9B530C2F1F5}"/>
              </a:ext>
            </a:extLst>
          </p:cNvPr>
          <p:cNvGraphicFramePr>
            <a:graphicFrameLocks noGrp="1"/>
          </p:cNvGraphicFramePr>
          <p:nvPr>
            <p:ph idx="1"/>
            <p:extLst>
              <p:ext uri="{D42A27DB-BD31-4B8C-83A1-F6EECF244321}">
                <p14:modId xmlns:p14="http://schemas.microsoft.com/office/powerpoint/2010/main" val="3544002537"/>
              </p:ext>
            </p:extLst>
          </p:nvPr>
        </p:nvGraphicFramePr>
        <p:xfrm>
          <a:off x="2421826" y="2282416"/>
          <a:ext cx="6924675" cy="3474720"/>
        </p:xfrm>
        <a:graphic>
          <a:graphicData uri="http://schemas.openxmlformats.org/drawingml/2006/table">
            <a:tbl>
              <a:tblPr/>
              <a:tblGrid>
                <a:gridCol w="1728997">
                  <a:extLst>
                    <a:ext uri="{9D8B030D-6E8A-4147-A177-3AD203B41FA5}">
                      <a16:colId xmlns:a16="http://schemas.microsoft.com/office/drawing/2014/main" val="952992072"/>
                    </a:ext>
                  </a:extLst>
                </a:gridCol>
                <a:gridCol w="5195678">
                  <a:extLst>
                    <a:ext uri="{9D8B030D-6E8A-4147-A177-3AD203B41FA5}">
                      <a16:colId xmlns:a16="http://schemas.microsoft.com/office/drawing/2014/main" val="2494306351"/>
                    </a:ext>
                  </a:extLst>
                </a:gridCol>
              </a:tblGrid>
              <a:tr h="0">
                <a:tc gridSpan="2">
                  <a:txBody>
                    <a:bodyPr/>
                    <a:lstStyle/>
                    <a:p>
                      <a:r>
                        <a:rPr lang="en-US" dirty="0"/>
                        <a:t>Central Tendency and Variability</a:t>
                      </a:r>
                    </a:p>
                  </a:txBody>
                  <a:tcPr anchor="ctr">
                    <a:solidFill>
                      <a:srgbClr val="FFFFFF"/>
                    </a:solidFill>
                  </a:tcPr>
                </a:tc>
                <a:tc hMerge="1">
                  <a:txBody>
                    <a:bodyPr/>
                    <a:lstStyle/>
                    <a:p>
                      <a:endParaRPr lang="en-US"/>
                    </a:p>
                  </a:txBody>
                  <a:tcPr/>
                </a:tc>
                <a:extLst>
                  <a:ext uri="{0D108BD9-81ED-4DB2-BD59-A6C34878D82A}">
                    <a16:rowId xmlns:a16="http://schemas.microsoft.com/office/drawing/2014/main" val="1177911833"/>
                  </a:ext>
                </a:extLst>
              </a:tr>
              <a:tr h="0">
                <a:tc>
                  <a:txBody>
                    <a:bodyPr/>
                    <a:lstStyle/>
                    <a:p>
                      <a:pPr fontAlgn="t"/>
                      <a:r>
                        <a:rPr lang="en-US" b="1">
                          <a:effectLst/>
                        </a:rPr>
                        <a:t>Function</a:t>
                      </a:r>
                      <a:endParaRPr lang="en-US">
                        <a:effectLst/>
                      </a:endParaRPr>
                    </a:p>
                  </a:txBody>
                  <a:tcPr marL="76200" marR="76200" marT="76200" marB="76200">
                    <a:lnL>
                      <a:noFill/>
                    </a:lnL>
                    <a:lnR>
                      <a:noFill/>
                    </a:lnR>
                    <a:lnB w="9525" cap="flat" cmpd="sng" algn="ctr">
                      <a:solidFill>
                        <a:srgbClr val="F4F4F4"/>
                      </a:solidFill>
                      <a:prstDash val="solid"/>
                      <a:round/>
                      <a:headEnd type="none" w="med" len="med"/>
                      <a:tailEnd type="none" w="med" len="med"/>
                    </a:lnB>
                    <a:solidFill>
                      <a:srgbClr val="FFFFFF"/>
                    </a:solidFill>
                  </a:tcPr>
                </a:tc>
                <a:tc>
                  <a:txBody>
                    <a:bodyPr/>
                    <a:lstStyle/>
                    <a:p>
                      <a:pPr fontAlgn="t"/>
                      <a:r>
                        <a:rPr lang="en-US" b="1">
                          <a:effectLst/>
                        </a:rPr>
                        <a:t>What it Calculates</a:t>
                      </a:r>
                      <a:endParaRPr lang="en-US">
                        <a:effectLst/>
                      </a:endParaRPr>
                    </a:p>
                  </a:txBody>
                  <a:tcPr marL="76200" marR="76200" marT="76200" marB="76200">
                    <a:lnL>
                      <a:noFill/>
                    </a:lnL>
                    <a:lnR>
                      <a:noFill/>
                    </a:lnR>
                    <a:lnT>
                      <a:noFill/>
                    </a:lnT>
                    <a:lnB w="9525" cap="flat" cmpd="sng" algn="ctr">
                      <a:solidFill>
                        <a:srgbClr val="F4F4F4"/>
                      </a:solidFill>
                      <a:prstDash val="solid"/>
                      <a:round/>
                      <a:headEnd type="none" w="med" len="med"/>
                      <a:tailEnd type="none" w="med" len="med"/>
                    </a:lnB>
                    <a:solidFill>
                      <a:srgbClr val="FFFFFF"/>
                    </a:solidFill>
                  </a:tcPr>
                </a:tc>
                <a:extLst>
                  <a:ext uri="{0D108BD9-81ED-4DB2-BD59-A6C34878D82A}">
                    <a16:rowId xmlns:a16="http://schemas.microsoft.com/office/drawing/2014/main" val="3415536519"/>
                  </a:ext>
                </a:extLst>
              </a:tr>
              <a:tr h="0">
                <a:tc>
                  <a:txBody>
                    <a:bodyPr/>
                    <a:lstStyle/>
                    <a:p>
                      <a:pPr fontAlgn="t"/>
                      <a:r>
                        <a:rPr lang="en-US">
                          <a:effectLst/>
                        </a:rPr>
                        <a:t>mean(x)</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tc>
                  <a:txBody>
                    <a:bodyPr/>
                    <a:lstStyle/>
                    <a:p>
                      <a:pPr fontAlgn="t"/>
                      <a:r>
                        <a:rPr lang="en-US">
                          <a:effectLst/>
                        </a:rPr>
                        <a:t>Mean of the numbers in vector x.</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extLst>
                  <a:ext uri="{0D108BD9-81ED-4DB2-BD59-A6C34878D82A}">
                    <a16:rowId xmlns:a16="http://schemas.microsoft.com/office/drawing/2014/main" val="2745592410"/>
                  </a:ext>
                </a:extLst>
              </a:tr>
              <a:tr h="0">
                <a:tc>
                  <a:txBody>
                    <a:bodyPr/>
                    <a:lstStyle/>
                    <a:p>
                      <a:pPr fontAlgn="t"/>
                      <a:r>
                        <a:rPr lang="en-US">
                          <a:effectLst/>
                        </a:rPr>
                        <a:t>median(x)</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tc>
                  <a:txBody>
                    <a:bodyPr/>
                    <a:lstStyle/>
                    <a:p>
                      <a:pPr fontAlgn="t"/>
                      <a:r>
                        <a:rPr lang="en-US">
                          <a:effectLst/>
                        </a:rPr>
                        <a:t>Median of the numbers in vector x</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extLst>
                  <a:ext uri="{0D108BD9-81ED-4DB2-BD59-A6C34878D82A}">
                    <a16:rowId xmlns:a16="http://schemas.microsoft.com/office/drawing/2014/main" val="1419411837"/>
                  </a:ext>
                </a:extLst>
              </a:tr>
              <a:tr h="0">
                <a:tc>
                  <a:txBody>
                    <a:bodyPr/>
                    <a:lstStyle/>
                    <a:p>
                      <a:pPr fontAlgn="t"/>
                      <a:r>
                        <a:rPr lang="en-US">
                          <a:effectLst/>
                        </a:rPr>
                        <a:t>var(x)</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tc>
                  <a:txBody>
                    <a:bodyPr/>
                    <a:lstStyle/>
                    <a:p>
                      <a:pPr fontAlgn="t"/>
                      <a:r>
                        <a:rPr lang="en-US">
                          <a:effectLst/>
                        </a:rPr>
                        <a:t>Estimated variance of the population from which the numbers in vector x are sampled</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extLst>
                  <a:ext uri="{0D108BD9-81ED-4DB2-BD59-A6C34878D82A}">
                    <a16:rowId xmlns:a16="http://schemas.microsoft.com/office/drawing/2014/main" val="2716224559"/>
                  </a:ext>
                </a:extLst>
              </a:tr>
              <a:tr h="0">
                <a:tc>
                  <a:txBody>
                    <a:bodyPr/>
                    <a:lstStyle/>
                    <a:p>
                      <a:pPr fontAlgn="t"/>
                      <a:r>
                        <a:rPr lang="en-US">
                          <a:effectLst/>
                        </a:rPr>
                        <a:t>sd(x)</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tc>
                  <a:txBody>
                    <a:bodyPr/>
                    <a:lstStyle/>
                    <a:p>
                      <a:pPr fontAlgn="t"/>
                      <a:r>
                        <a:rPr lang="en-US">
                          <a:effectLst/>
                        </a:rPr>
                        <a:t>Estimated standard deviation of the population from which the numbers in vector x are sampled</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extLst>
                  <a:ext uri="{0D108BD9-81ED-4DB2-BD59-A6C34878D82A}">
                    <a16:rowId xmlns:a16="http://schemas.microsoft.com/office/drawing/2014/main" val="464434692"/>
                  </a:ext>
                </a:extLst>
              </a:tr>
              <a:tr h="0">
                <a:tc>
                  <a:txBody>
                    <a:bodyPr/>
                    <a:lstStyle/>
                    <a:p>
                      <a:pPr fontAlgn="t"/>
                      <a:r>
                        <a:rPr lang="en-US" dirty="0">
                          <a:effectLst/>
                        </a:rPr>
                        <a:t>scale(x)</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tc>
                  <a:txBody>
                    <a:bodyPr/>
                    <a:lstStyle/>
                    <a:p>
                      <a:pPr fontAlgn="t"/>
                      <a:r>
                        <a:rPr lang="en-US" dirty="0">
                          <a:effectLst/>
                        </a:rPr>
                        <a:t>Standard scores (z-scores) for the numbers in vector x</a:t>
                      </a:r>
                    </a:p>
                  </a:txBody>
                  <a:tcPr marL="76200" marR="76200" marT="76200" marB="76200">
                    <a:lnL>
                      <a:noFill/>
                    </a:lnL>
                    <a:lnR>
                      <a:noFill/>
                    </a:lnR>
                    <a:lnT w="9525" cap="flat" cmpd="sng" algn="ctr">
                      <a:solidFill>
                        <a:srgbClr val="F4F4F4"/>
                      </a:solidFill>
                      <a:prstDash val="solid"/>
                      <a:round/>
                      <a:headEnd type="none" w="med" len="med"/>
                      <a:tailEnd type="none" w="med" len="med"/>
                    </a:lnT>
                    <a:lnB w="9525" cap="flat" cmpd="sng" algn="ctr">
                      <a:solidFill>
                        <a:srgbClr val="F4F4F4"/>
                      </a:solidFill>
                      <a:prstDash val="solid"/>
                      <a:round/>
                      <a:headEnd type="none" w="med" len="med"/>
                      <a:tailEnd type="none" w="med" len="med"/>
                    </a:lnB>
                    <a:solidFill>
                      <a:srgbClr val="FFFFFF"/>
                    </a:solidFill>
                  </a:tcPr>
                </a:tc>
                <a:extLst>
                  <a:ext uri="{0D108BD9-81ED-4DB2-BD59-A6C34878D82A}">
                    <a16:rowId xmlns:a16="http://schemas.microsoft.com/office/drawing/2014/main" val="125804894"/>
                  </a:ext>
                </a:extLst>
              </a:tr>
            </a:tbl>
          </a:graphicData>
        </a:graphic>
      </p:graphicFrame>
      <p:sp>
        <p:nvSpPr>
          <p:cNvPr id="5" name="TextBox 4">
            <a:extLst>
              <a:ext uri="{FF2B5EF4-FFF2-40B4-BE49-F238E27FC236}">
                <a16:creationId xmlns:a16="http://schemas.microsoft.com/office/drawing/2014/main" id="{E0F0DA0E-469C-2C44-BEE6-114F8E0D92C2}"/>
              </a:ext>
            </a:extLst>
          </p:cNvPr>
          <p:cNvSpPr txBox="1"/>
          <p:nvPr/>
        </p:nvSpPr>
        <p:spPr>
          <a:xfrm>
            <a:off x="4470401" y="6468533"/>
            <a:ext cx="7721600" cy="369332"/>
          </a:xfrm>
          <a:prstGeom prst="rect">
            <a:avLst/>
          </a:prstGeom>
          <a:noFill/>
        </p:spPr>
        <p:txBody>
          <a:bodyPr wrap="square" rtlCol="0">
            <a:spAutoFit/>
          </a:bodyPr>
          <a:lstStyle/>
          <a:p>
            <a:pPr algn="r"/>
            <a:r>
              <a:rPr lang="en-US" dirty="0">
                <a:hlinkClick r:id="rId2"/>
              </a:rPr>
              <a:t>https://www.dummies.com/education/math/statistics/base-r-statistical-functions/</a:t>
            </a:r>
            <a:endParaRPr lang="en-US" dirty="0"/>
          </a:p>
        </p:txBody>
      </p:sp>
    </p:spTree>
    <p:extLst>
      <p:ext uri="{BB962C8B-B14F-4D97-AF65-F5344CB8AC3E}">
        <p14:creationId xmlns:p14="http://schemas.microsoft.com/office/powerpoint/2010/main" val="4589131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grpSp>
        <p:nvGrpSpPr>
          <p:cNvPr id="6" name="Group 5"/>
          <p:cNvGrpSpPr/>
          <p:nvPr/>
        </p:nvGrpSpPr>
        <p:grpSpPr>
          <a:xfrm>
            <a:off x="683368" y="2107836"/>
            <a:ext cx="11245577" cy="1639917"/>
            <a:chOff x="1216768" y="560135"/>
            <a:chExt cx="10292060" cy="4901564"/>
          </a:xfrm>
        </p:grpSpPr>
        <p:sp>
          <p:nvSpPr>
            <p:cNvPr id="225" name="Google Shape;225;p25"/>
            <p:cNvSpPr/>
            <p:nvPr/>
          </p:nvSpPr>
          <p:spPr>
            <a:xfrm>
              <a:off x="1216768" y="560135"/>
              <a:ext cx="10292060" cy="4901564"/>
            </a:xfrm>
            <a:custGeom>
              <a:avLst/>
              <a:gdLst/>
              <a:ahLst/>
              <a:cxnLst/>
              <a:rect l="l" t="t" r="r" b="b"/>
              <a:pathLst>
                <a:path w="18216245" h="8079105" extrusionOk="0">
                  <a:moveTo>
                    <a:pt x="0" y="0"/>
                  </a:moveTo>
                  <a:lnTo>
                    <a:pt x="18215801" y="0"/>
                  </a:lnTo>
                  <a:lnTo>
                    <a:pt x="18215801" y="8078796"/>
                  </a:lnTo>
                  <a:lnTo>
                    <a:pt x="0" y="8078796"/>
                  </a:lnTo>
                  <a:lnTo>
                    <a:pt x="0" y="0"/>
                  </a:lnTo>
                  <a:close/>
                </a:path>
              </a:pathLst>
            </a:custGeom>
            <a:solidFill>
              <a:srgbClr val="F0F2F4"/>
            </a:solidFill>
            <a:ln>
              <a:noFill/>
            </a:ln>
          </p:spPr>
          <p:txBody>
            <a:bodyPr spcFirstLastPara="1" wrap="square" lIns="0" tIns="0" rIns="0" bIns="0" anchor="t" anchorCtr="0">
              <a:noAutofit/>
            </a:bodyPr>
            <a:lstStyle/>
            <a:p>
              <a:endParaRPr sz="964" dirty="0"/>
            </a:p>
          </p:txBody>
        </p:sp>
        <p:sp>
          <p:nvSpPr>
            <p:cNvPr id="226" name="Google Shape;226;p25"/>
            <p:cNvSpPr/>
            <p:nvPr/>
          </p:nvSpPr>
          <p:spPr>
            <a:xfrm>
              <a:off x="1216768" y="560135"/>
              <a:ext cx="10292060" cy="4901564"/>
            </a:xfrm>
            <a:custGeom>
              <a:avLst/>
              <a:gdLst/>
              <a:ahLst/>
              <a:cxnLst/>
              <a:rect l="l" t="t" r="r" b="b"/>
              <a:pathLst>
                <a:path w="18216245" h="8079105" extrusionOk="0">
                  <a:moveTo>
                    <a:pt x="0" y="0"/>
                  </a:moveTo>
                  <a:lnTo>
                    <a:pt x="18215801" y="0"/>
                  </a:lnTo>
                  <a:lnTo>
                    <a:pt x="18215801" y="8078797"/>
                  </a:lnTo>
                  <a:lnTo>
                    <a:pt x="0" y="8078797"/>
                  </a:lnTo>
                  <a:lnTo>
                    <a:pt x="0" y="0"/>
                  </a:lnTo>
                  <a:close/>
                </a:path>
              </a:pathLst>
            </a:custGeom>
            <a:noFill/>
            <a:ln w="10450" cap="flat" cmpd="sng">
              <a:solidFill>
                <a:srgbClr val="000000"/>
              </a:solidFill>
              <a:prstDash val="solid"/>
              <a:round/>
              <a:headEnd type="none" w="sm" len="sm"/>
              <a:tailEnd type="none" w="sm" len="sm"/>
            </a:ln>
          </p:spPr>
          <p:txBody>
            <a:bodyPr spcFirstLastPara="1" wrap="square" lIns="0" tIns="0" rIns="0" bIns="0" anchor="t" anchorCtr="0">
              <a:noAutofit/>
            </a:bodyPr>
            <a:lstStyle/>
            <a:p>
              <a:endParaRPr sz="964"/>
            </a:p>
          </p:txBody>
        </p:sp>
      </p:grpSp>
      <p:sp>
        <p:nvSpPr>
          <p:cNvPr id="4" name="TextBox 3"/>
          <p:cNvSpPr txBox="1"/>
          <p:nvPr/>
        </p:nvSpPr>
        <p:spPr>
          <a:xfrm>
            <a:off x="683369" y="2283423"/>
            <a:ext cx="12360166" cy="1200329"/>
          </a:xfrm>
          <a:prstGeom prst="rect">
            <a:avLst/>
          </a:prstGeom>
          <a:noFill/>
        </p:spPr>
        <p:txBody>
          <a:bodyPr wrap="square" rtlCol="0">
            <a:spAutoFit/>
          </a:bodyPr>
          <a:lstStyle/>
          <a:p>
            <a:r>
              <a:rPr lang="en-US" dirty="0">
                <a:latin typeface="Consolas" panose="020B0609020204030204" pitchFamily="49" charset="0"/>
                <a:ea typeface="Courier New"/>
                <a:cs typeface="Consolas" panose="020B0609020204030204" pitchFamily="49" charset="0"/>
                <a:sym typeface="Courier New"/>
              </a:rPr>
              <a:t>orders %&gt;%	    </a:t>
            </a:r>
          </a:p>
          <a:p>
            <a:r>
              <a:rPr lang="en-US" dirty="0">
                <a:latin typeface="Consolas" panose="020B0609020204030204" pitchFamily="49" charset="0"/>
                <a:ea typeface="Courier New"/>
                <a:cs typeface="Consolas" panose="020B0609020204030204" pitchFamily="49" charset="0"/>
                <a:sym typeface="Courier New"/>
              </a:rPr>
              <a:t>	</a:t>
            </a:r>
            <a:r>
              <a:rPr lang="en-US" dirty="0" err="1">
                <a:latin typeface="Consolas" panose="020B0609020204030204" pitchFamily="49" charset="0"/>
                <a:ea typeface="Courier New"/>
                <a:cs typeface="Consolas" panose="020B0609020204030204" pitchFamily="49" charset="0"/>
                <a:sym typeface="Courier New"/>
              </a:rPr>
              <a:t>group_by</a:t>
            </a:r>
            <a:r>
              <a:rPr lang="en-US" dirty="0">
                <a:latin typeface="Consolas" panose="020B0609020204030204" pitchFamily="49" charset="0"/>
                <a:ea typeface="Courier New"/>
                <a:cs typeface="Consolas" panose="020B0609020204030204" pitchFamily="49" charset="0"/>
                <a:sym typeface="Courier New"/>
              </a:rPr>
              <a:t>(department, </a:t>
            </a:r>
            <a:r>
              <a:rPr lang="en-US" dirty="0" err="1">
                <a:latin typeface="Consolas" panose="020B0609020204030204" pitchFamily="49" charset="0"/>
                <a:ea typeface="Courier New"/>
                <a:cs typeface="Consolas" panose="020B0609020204030204" pitchFamily="49" charset="0"/>
                <a:sym typeface="Courier New"/>
              </a:rPr>
              <a:t>patient_id</a:t>
            </a:r>
            <a:r>
              <a:rPr lang="en-US" dirty="0">
                <a:latin typeface="Consolas" panose="020B0609020204030204" pitchFamily="49" charset="0"/>
                <a:ea typeface="Courier New"/>
                <a:cs typeface="Consolas" panose="020B0609020204030204" pitchFamily="49" charset="0"/>
                <a:sym typeface="Courier New"/>
              </a:rPr>
              <a:t>) %&gt;%	    </a:t>
            </a:r>
          </a:p>
          <a:p>
            <a:r>
              <a:rPr lang="en-US" dirty="0">
                <a:latin typeface="Consolas" panose="020B0609020204030204" pitchFamily="49" charset="0"/>
                <a:ea typeface="Courier New"/>
                <a:cs typeface="Consolas" panose="020B0609020204030204" pitchFamily="49" charset="0"/>
                <a:sym typeface="Courier New"/>
              </a:rPr>
              <a:t>	summarize(</a:t>
            </a:r>
            <a:r>
              <a:rPr lang="en-US" dirty="0" err="1">
                <a:latin typeface="Consolas" panose="020B0609020204030204" pitchFamily="49" charset="0"/>
                <a:ea typeface="Courier New"/>
                <a:cs typeface="Consolas" panose="020B0609020204030204" pitchFamily="49" charset="0"/>
                <a:sym typeface="Courier New"/>
              </a:rPr>
              <a:t>order_count</a:t>
            </a:r>
            <a:r>
              <a:rPr lang="en-US" dirty="0">
                <a:latin typeface="Consolas" panose="020B0609020204030204" pitchFamily="49" charset="0"/>
                <a:ea typeface="Courier New"/>
                <a:cs typeface="Consolas" panose="020B0609020204030204" pitchFamily="49" charset="0"/>
                <a:sym typeface="Courier New"/>
              </a:rPr>
              <a:t> = n()) %&gt;%    </a:t>
            </a:r>
          </a:p>
          <a:p>
            <a:r>
              <a:rPr lang="en-US" dirty="0">
                <a:latin typeface="Consolas" panose="020B0609020204030204" pitchFamily="49" charset="0"/>
                <a:ea typeface="Courier New"/>
                <a:cs typeface="Consolas" panose="020B0609020204030204" pitchFamily="49" charset="0"/>
                <a:sym typeface="Courier New"/>
              </a:rPr>
              <a:t>	summarize(</a:t>
            </a:r>
            <a:r>
              <a:rPr lang="en-US" dirty="0" err="1">
                <a:latin typeface="Consolas" panose="020B0609020204030204" pitchFamily="49" charset="0"/>
                <a:ea typeface="Courier New"/>
                <a:cs typeface="Consolas" panose="020B0609020204030204" pitchFamily="49" charset="0"/>
                <a:sym typeface="Courier New"/>
              </a:rPr>
              <a:t>pt_order_count_mean</a:t>
            </a:r>
            <a:r>
              <a:rPr lang="en-US" dirty="0">
                <a:latin typeface="Consolas" panose="020B0609020204030204" pitchFamily="49" charset="0"/>
                <a:ea typeface="Courier New"/>
                <a:cs typeface="Consolas" panose="020B0609020204030204" pitchFamily="49" charset="0"/>
                <a:sym typeface="Courier New"/>
              </a:rPr>
              <a:t> = mean(</a:t>
            </a:r>
            <a:r>
              <a:rPr lang="en-US" dirty="0" err="1">
                <a:latin typeface="Consolas" panose="020B0609020204030204" pitchFamily="49" charset="0"/>
                <a:ea typeface="Courier New"/>
                <a:cs typeface="Consolas" panose="020B0609020204030204" pitchFamily="49" charset="0"/>
                <a:sym typeface="Courier New"/>
              </a:rPr>
              <a:t>order_count</a:t>
            </a:r>
            <a:r>
              <a:rPr lang="en-US" dirty="0">
                <a:latin typeface="Consolas" panose="020B0609020204030204" pitchFamily="49" charset="0"/>
                <a:ea typeface="Courier New"/>
                <a:cs typeface="Consolas" panose="020B0609020204030204" pitchFamily="49" charset="0"/>
                <a:sym typeface="Courier New"/>
              </a:rPr>
              <a:t>))</a:t>
            </a:r>
          </a:p>
        </p:txBody>
      </p:sp>
      <p:sp>
        <p:nvSpPr>
          <p:cNvPr id="10" name="Hexagon 9"/>
          <p:cNvSpPr/>
          <p:nvPr/>
        </p:nvSpPr>
        <p:spPr>
          <a:xfrm>
            <a:off x="106672" y="4974117"/>
            <a:ext cx="641131" cy="634549"/>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1</a:t>
            </a:r>
          </a:p>
        </p:txBody>
      </p:sp>
      <p:sp>
        <p:nvSpPr>
          <p:cNvPr id="11" name="Right Arrow 10"/>
          <p:cNvSpPr/>
          <p:nvPr/>
        </p:nvSpPr>
        <p:spPr>
          <a:xfrm>
            <a:off x="5376122" y="4974117"/>
            <a:ext cx="816134" cy="527050"/>
          </a:xfrm>
          <a:prstGeom prst="right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Hexagon 11"/>
          <p:cNvSpPr/>
          <p:nvPr/>
        </p:nvSpPr>
        <p:spPr>
          <a:xfrm>
            <a:off x="6514216" y="5088703"/>
            <a:ext cx="641131" cy="634549"/>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2</a:t>
            </a:r>
          </a:p>
        </p:txBody>
      </p:sp>
      <p:pic>
        <p:nvPicPr>
          <p:cNvPr id="13" name="Picture 12"/>
          <p:cNvPicPr>
            <a:picLocks noChangeAspect="1"/>
          </p:cNvPicPr>
          <p:nvPr/>
        </p:nvPicPr>
        <p:blipFill>
          <a:blip r:embed="rId3"/>
          <a:stretch>
            <a:fillRect/>
          </a:stretch>
        </p:blipFill>
        <p:spPr>
          <a:xfrm>
            <a:off x="740745" y="4293372"/>
            <a:ext cx="4436165" cy="1832105"/>
          </a:xfrm>
          <a:prstGeom prst="rect">
            <a:avLst/>
          </a:prstGeom>
        </p:spPr>
      </p:pic>
      <p:pic>
        <p:nvPicPr>
          <p:cNvPr id="3" name="Picture 2"/>
          <p:cNvPicPr>
            <a:picLocks noChangeAspect="1"/>
          </p:cNvPicPr>
          <p:nvPr/>
        </p:nvPicPr>
        <p:blipFill>
          <a:blip r:embed="rId4"/>
          <a:stretch>
            <a:fillRect/>
          </a:stretch>
        </p:blipFill>
        <p:spPr>
          <a:xfrm>
            <a:off x="7155347" y="4370927"/>
            <a:ext cx="4833086" cy="1754550"/>
          </a:xfrm>
          <a:prstGeom prst="rect">
            <a:avLst/>
          </a:prstGeom>
        </p:spPr>
      </p:pic>
      <p:sp>
        <p:nvSpPr>
          <p:cNvPr id="14" name="Hexagon 13">
            <a:extLst>
              <a:ext uri="{FF2B5EF4-FFF2-40B4-BE49-F238E27FC236}">
                <a16:creationId xmlns:a16="http://schemas.microsoft.com/office/drawing/2014/main" id="{A1808231-C7DC-9841-BD7A-695CF10BA5B1}"/>
              </a:ext>
            </a:extLst>
          </p:cNvPr>
          <p:cNvSpPr/>
          <p:nvPr/>
        </p:nvSpPr>
        <p:spPr>
          <a:xfrm>
            <a:off x="8593673" y="2777570"/>
            <a:ext cx="380428" cy="30044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1</a:t>
            </a:r>
          </a:p>
        </p:txBody>
      </p:sp>
      <p:sp>
        <p:nvSpPr>
          <p:cNvPr id="15" name="Hexagon 14">
            <a:extLst>
              <a:ext uri="{FF2B5EF4-FFF2-40B4-BE49-F238E27FC236}">
                <a16:creationId xmlns:a16="http://schemas.microsoft.com/office/drawing/2014/main" id="{551FA062-27F9-DB40-BD6F-4CF7B72B9B4D}"/>
              </a:ext>
            </a:extLst>
          </p:cNvPr>
          <p:cNvSpPr/>
          <p:nvPr/>
        </p:nvSpPr>
        <p:spPr>
          <a:xfrm>
            <a:off x="8593673" y="3156999"/>
            <a:ext cx="380428" cy="300447"/>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t>2</a:t>
            </a:r>
          </a:p>
        </p:txBody>
      </p:sp>
      <p:sp>
        <p:nvSpPr>
          <p:cNvPr id="16" name="Title 2">
            <a:extLst>
              <a:ext uri="{FF2B5EF4-FFF2-40B4-BE49-F238E27FC236}">
                <a16:creationId xmlns:a16="http://schemas.microsoft.com/office/drawing/2014/main" id="{B023810F-D58F-6945-A1BF-5307F4AF3DB6}"/>
              </a:ext>
            </a:extLst>
          </p:cNvPr>
          <p:cNvSpPr>
            <a:spLocks noGrp="1"/>
          </p:cNvSpPr>
          <p:nvPr>
            <p:ph type="title"/>
          </p:nvPr>
        </p:nvSpPr>
        <p:spPr>
          <a:xfrm>
            <a:off x="1024128" y="585216"/>
            <a:ext cx="9720072" cy="1499616"/>
          </a:xfrm>
        </p:spPr>
        <p:txBody>
          <a:bodyPr/>
          <a:lstStyle/>
          <a:p>
            <a:r>
              <a:rPr lang="en-US" dirty="0"/>
              <a:t>Combining group by, summarize, and statistics functions</a:t>
            </a:r>
          </a:p>
        </p:txBody>
      </p:sp>
    </p:spTree>
    <p:extLst>
      <p:ext uri="{BB962C8B-B14F-4D97-AF65-F5344CB8AC3E}">
        <p14:creationId xmlns:p14="http://schemas.microsoft.com/office/powerpoint/2010/main" val="231986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a:xfrm>
            <a:off x="1024128" y="2238375"/>
            <a:ext cx="9720072" cy="4416425"/>
          </a:xfrm>
        </p:spPr>
        <p:txBody>
          <a:bodyPr>
            <a:normAutofit fontScale="92500" lnSpcReduction="20000"/>
          </a:bodyPr>
          <a:lstStyle/>
          <a:p>
            <a:r>
              <a:rPr lang="en-US" dirty="0"/>
              <a:t>Run the setup chunk in this lesson’s </a:t>
            </a:r>
            <a:r>
              <a:rPr lang="en-US" dirty="0" err="1"/>
              <a:t>Rmd</a:t>
            </a:r>
            <a:r>
              <a:rPr lang="en-US" dirty="0"/>
              <a:t> if you haven’t already.</a:t>
            </a:r>
          </a:p>
          <a:p>
            <a:r>
              <a:rPr lang="en-US" dirty="0"/>
              <a:t>In addition to the mean, for each department, calculate the median number of orders per patient and the standard deviation of the number of orders per patient. Assign to an object called </a:t>
            </a:r>
          </a:p>
          <a:p>
            <a:r>
              <a:rPr lang="en-US" dirty="0"/>
              <a:t>stats_1.</a:t>
            </a:r>
          </a:p>
        </p:txBody>
      </p:sp>
    </p:spTree>
    <p:extLst>
      <p:ext uri="{BB962C8B-B14F-4D97-AF65-F5344CB8AC3E}">
        <p14:creationId xmlns:p14="http://schemas.microsoft.com/office/powerpoint/2010/main" val="579034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43A0B-3C40-A041-BCA8-E8732A8ADCC1}"/>
              </a:ext>
            </a:extLst>
          </p:cNvPr>
          <p:cNvSpPr>
            <a:spLocks noGrp="1"/>
          </p:cNvSpPr>
          <p:nvPr>
            <p:ph type="title"/>
          </p:nvPr>
        </p:nvSpPr>
        <p:spPr/>
        <p:txBody>
          <a:bodyPr/>
          <a:lstStyle/>
          <a:p>
            <a:r>
              <a:rPr lang="en-US" dirty="0"/>
              <a:t>Explore packages for more advanced stats</a:t>
            </a:r>
          </a:p>
        </p:txBody>
      </p:sp>
      <p:pic>
        <p:nvPicPr>
          <p:cNvPr id="4" name="Picture 3">
            <a:extLst>
              <a:ext uri="{FF2B5EF4-FFF2-40B4-BE49-F238E27FC236}">
                <a16:creationId xmlns:a16="http://schemas.microsoft.com/office/drawing/2014/main" id="{0D5E6509-BEF7-E846-9885-4EA5A96B70B5}"/>
              </a:ext>
            </a:extLst>
          </p:cNvPr>
          <p:cNvPicPr>
            <a:picLocks noChangeAspect="1"/>
          </p:cNvPicPr>
          <p:nvPr/>
        </p:nvPicPr>
        <p:blipFill>
          <a:blip r:embed="rId3"/>
          <a:stretch>
            <a:fillRect/>
          </a:stretch>
        </p:blipFill>
        <p:spPr>
          <a:xfrm>
            <a:off x="239184" y="1964267"/>
            <a:ext cx="5981700" cy="4876800"/>
          </a:xfrm>
          <a:prstGeom prst="rect">
            <a:avLst/>
          </a:prstGeom>
        </p:spPr>
      </p:pic>
      <p:pic>
        <p:nvPicPr>
          <p:cNvPr id="5" name="Picture 4">
            <a:extLst>
              <a:ext uri="{FF2B5EF4-FFF2-40B4-BE49-F238E27FC236}">
                <a16:creationId xmlns:a16="http://schemas.microsoft.com/office/drawing/2014/main" id="{CC65488D-2519-BD4C-A769-C2FDA4A4E2D2}"/>
              </a:ext>
            </a:extLst>
          </p:cNvPr>
          <p:cNvPicPr>
            <a:picLocks noChangeAspect="1"/>
          </p:cNvPicPr>
          <p:nvPr/>
        </p:nvPicPr>
        <p:blipFill>
          <a:blip r:embed="rId4"/>
          <a:stretch>
            <a:fillRect/>
          </a:stretch>
        </p:blipFill>
        <p:spPr>
          <a:xfrm>
            <a:off x="4963583" y="2916767"/>
            <a:ext cx="7480300" cy="2971800"/>
          </a:xfrm>
          <a:prstGeom prst="rect">
            <a:avLst/>
          </a:prstGeom>
        </p:spPr>
      </p:pic>
      <p:sp>
        <p:nvSpPr>
          <p:cNvPr id="6" name="TextBox 5">
            <a:extLst>
              <a:ext uri="{FF2B5EF4-FFF2-40B4-BE49-F238E27FC236}">
                <a16:creationId xmlns:a16="http://schemas.microsoft.com/office/drawing/2014/main" id="{8D1707A1-1B84-854F-8F2C-BA522D991944}"/>
              </a:ext>
            </a:extLst>
          </p:cNvPr>
          <p:cNvSpPr txBox="1"/>
          <p:nvPr/>
        </p:nvSpPr>
        <p:spPr>
          <a:xfrm>
            <a:off x="5892800" y="6471735"/>
            <a:ext cx="6299200" cy="369332"/>
          </a:xfrm>
          <a:prstGeom prst="rect">
            <a:avLst/>
          </a:prstGeom>
          <a:noFill/>
        </p:spPr>
        <p:txBody>
          <a:bodyPr wrap="square" rtlCol="0">
            <a:spAutoFit/>
          </a:bodyPr>
          <a:lstStyle/>
          <a:p>
            <a:r>
              <a:rPr lang="en-US" dirty="0">
                <a:hlinkClick r:id="rId5"/>
              </a:rPr>
              <a:t>https://cran.r-project.org/web/packages/moments/moments.pdf</a:t>
            </a:r>
            <a:endParaRPr lang="en-US" dirty="0"/>
          </a:p>
        </p:txBody>
      </p:sp>
    </p:spTree>
    <p:extLst>
      <p:ext uri="{BB962C8B-B14F-4D97-AF65-F5344CB8AC3E}">
        <p14:creationId xmlns:p14="http://schemas.microsoft.com/office/powerpoint/2010/main" val="1435744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A2D24-E81A-8241-8BE4-10C628CAAAB4}"/>
              </a:ext>
            </a:extLst>
          </p:cNvPr>
          <p:cNvSpPr>
            <a:spLocks noGrp="1"/>
          </p:cNvSpPr>
          <p:nvPr>
            <p:ph type="title"/>
          </p:nvPr>
        </p:nvSpPr>
        <p:spPr/>
        <p:txBody>
          <a:bodyPr/>
          <a:lstStyle/>
          <a:p>
            <a:r>
              <a:rPr lang="en-US" dirty="0"/>
              <a:t>Your Turn 2</a:t>
            </a:r>
          </a:p>
        </p:txBody>
      </p:sp>
      <p:sp>
        <p:nvSpPr>
          <p:cNvPr id="3" name="Text Placeholder 2">
            <a:extLst>
              <a:ext uri="{FF2B5EF4-FFF2-40B4-BE49-F238E27FC236}">
                <a16:creationId xmlns:a16="http://schemas.microsoft.com/office/drawing/2014/main" id="{0F8623C7-1227-A04A-B096-498B1A18A501}"/>
              </a:ext>
            </a:extLst>
          </p:cNvPr>
          <p:cNvSpPr>
            <a:spLocks noGrp="1"/>
          </p:cNvSpPr>
          <p:nvPr>
            <p:ph type="body" sz="quarter" idx="13"/>
          </p:nvPr>
        </p:nvSpPr>
        <p:spPr>
          <a:xfrm>
            <a:off x="1024128" y="2238375"/>
            <a:ext cx="9720072" cy="4416425"/>
          </a:xfrm>
        </p:spPr>
        <p:txBody>
          <a:bodyPr>
            <a:normAutofit fontScale="92500" lnSpcReduction="10000"/>
          </a:bodyPr>
          <a:lstStyle/>
          <a:p>
            <a:r>
              <a:rPr lang="en-US" dirty="0"/>
              <a:t>Install the “moments” package using the </a:t>
            </a:r>
            <a:r>
              <a:rPr lang="en-US" dirty="0" err="1"/>
              <a:t>install.packages</a:t>
            </a:r>
            <a:r>
              <a:rPr lang="en-US" dirty="0"/>
              <a:t>() function and load it using the library() function.</a:t>
            </a:r>
          </a:p>
          <a:p>
            <a:r>
              <a:rPr lang="en-US" dirty="0"/>
              <a:t>For each department, calculate the skew and kurtosis for the distribution of orders per patient within the department. </a:t>
            </a:r>
          </a:p>
          <a:p>
            <a:r>
              <a:rPr lang="en-US" dirty="0"/>
              <a:t>Assign to an object called stats_2.</a:t>
            </a:r>
          </a:p>
        </p:txBody>
      </p:sp>
    </p:spTree>
    <p:extLst>
      <p:ext uri="{BB962C8B-B14F-4D97-AF65-F5344CB8AC3E}">
        <p14:creationId xmlns:p14="http://schemas.microsoft.com/office/powerpoint/2010/main" val="12839873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15258</TotalTime>
  <Words>1250</Words>
  <Application>Microsoft Macintosh PowerPoint</Application>
  <PresentationFormat>Widescreen</PresentationFormat>
  <Paragraphs>160</Paragraphs>
  <Slides>22</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Consolas</vt:lpstr>
      <vt:lpstr>Monaco</vt:lpstr>
      <vt:lpstr>Tw Cen MT</vt:lpstr>
      <vt:lpstr>Tw Cen MT Condensed</vt:lpstr>
      <vt:lpstr>Wingdings 3</vt:lpstr>
      <vt:lpstr>Integral</vt:lpstr>
      <vt:lpstr>Laboratory Medicine Core Data Analysis</vt:lpstr>
      <vt:lpstr>Objectives</vt:lpstr>
      <vt:lpstr>Typical Data Science Pipeline</vt:lpstr>
      <vt:lpstr>Using summary to calculate statistics</vt:lpstr>
      <vt:lpstr>Basic statistics functions</vt:lpstr>
      <vt:lpstr>Combining group by, summarize, and statistics functions</vt:lpstr>
      <vt:lpstr>Your Turn 1</vt:lpstr>
      <vt:lpstr>Explore packages for more advanced stats</vt:lpstr>
      <vt:lpstr>Your Turn 2</vt:lpstr>
      <vt:lpstr>Compare sample distributions</vt:lpstr>
      <vt:lpstr>A taste of ggplot</vt:lpstr>
      <vt:lpstr>To make any kind of graph:</vt:lpstr>
      <vt:lpstr>Visualize the distribution of order counts</vt:lpstr>
      <vt:lpstr>Your Turn 3</vt:lpstr>
      <vt:lpstr>Compare two sets of count data</vt:lpstr>
      <vt:lpstr>Describe the central tendency of the order count</vt:lpstr>
      <vt:lpstr>What test can compare count distributions?</vt:lpstr>
      <vt:lpstr>PowerPoint Presentation</vt:lpstr>
      <vt:lpstr>Compare order count distributions between 2 departments</vt:lpstr>
      <vt:lpstr>Your Turn 4</vt:lpstr>
      <vt:lpstr>PowerPoint Presentation</vt:lpstr>
      <vt:lpstr>Objectives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Patrick C Mathias</cp:lastModifiedBy>
  <cp:revision>591</cp:revision>
  <cp:lastPrinted>2019-05-05T17:37:15Z</cp:lastPrinted>
  <dcterms:created xsi:type="dcterms:W3CDTF">2018-02-01T22:00:01Z</dcterms:created>
  <dcterms:modified xsi:type="dcterms:W3CDTF">2019-07-16T06:15:20Z</dcterms:modified>
</cp:coreProperties>
</file>